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57" r:id="rId4"/>
    <p:sldId id="258" r:id="rId5"/>
    <p:sldId id="267" r:id="rId6"/>
    <p:sldId id="260" r:id="rId7"/>
    <p:sldId id="261" r:id="rId8"/>
    <p:sldId id="273" r:id="rId9"/>
    <p:sldId id="262" r:id="rId10"/>
    <p:sldId id="272" r:id="rId11"/>
    <p:sldId id="263" r:id="rId12"/>
    <p:sldId id="282" r:id="rId13"/>
    <p:sldId id="270" r:id="rId14"/>
    <p:sldId id="269" r:id="rId15"/>
    <p:sldId id="264" r:id="rId16"/>
    <p:sldId id="265" r:id="rId17"/>
    <p:sldId id="271" r:id="rId18"/>
    <p:sldId id="266" r:id="rId19"/>
    <p:sldId id="274" r:id="rId20"/>
    <p:sldId id="283" r:id="rId21"/>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0" autoAdjust="0"/>
    <p:restoredTop sz="77714" autoAdjust="0"/>
  </p:normalViewPr>
  <p:slideViewPr>
    <p:cSldViewPr>
      <p:cViewPr varScale="1">
        <p:scale>
          <a:sx n="67" d="100"/>
          <a:sy n="67" d="100"/>
        </p:scale>
        <p:origin x="-1452" y="-108"/>
      </p:cViewPr>
      <p:guideLst>
        <p:guide orient="horz" pos="2160"/>
        <p:guide pos="2880"/>
      </p:guideLst>
    </p:cSldViewPr>
  </p:slideViewPr>
  <p:outlineViewPr>
    <p:cViewPr>
      <p:scale>
        <a:sx n="33" d="100"/>
        <a:sy n="33" d="100"/>
      </p:scale>
      <p:origin x="0" y="119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tr-TR"/>
          </a:p>
        </p:txBody>
      </p:sp>
      <p:sp>
        <p:nvSpPr>
          <p:cNvPr id="3" name="2 Veri Yer Tutucusu"/>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C5DAFD49-03A1-4953-9D58-B3600C141CA0}" type="datetimeFigureOut">
              <a:rPr lang="tr-TR" smtClean="0"/>
              <a:pPr/>
              <a:t>16.05.2016</a:t>
            </a:fld>
            <a:endParaRPr lang="tr-TR"/>
          </a:p>
        </p:txBody>
      </p:sp>
      <p:sp>
        <p:nvSpPr>
          <p:cNvPr id="4" name="3 Altbilgi Yer Tutucusu"/>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tr-TR"/>
          </a:p>
        </p:txBody>
      </p:sp>
      <p:sp>
        <p:nvSpPr>
          <p:cNvPr id="5" name="4 Slayt Numarası Yer Tutucusu"/>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5DEC58B-CA47-4B49-84CD-0AE470FC4D76}"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tr-TR"/>
          </a:p>
        </p:txBody>
      </p:sp>
      <p:sp>
        <p:nvSpPr>
          <p:cNvPr id="3" name="2 Veri Yer Tutucusu"/>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B4FE520-1EC1-435E-AE01-8486AD32EF5A}" type="datetimeFigureOut">
              <a:rPr lang="tr-TR" smtClean="0"/>
              <a:pPr/>
              <a:t>16.05.2016</a:t>
            </a:fld>
            <a:endParaRPr lang="tr-TR"/>
          </a:p>
        </p:txBody>
      </p:sp>
      <p:sp>
        <p:nvSpPr>
          <p:cNvPr id="4" name="3 Slayt Görüntüsü Yer Tutucusu"/>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4 Not Yer Tutucusu"/>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tr-TR"/>
          </a:p>
        </p:txBody>
      </p:sp>
      <p:sp>
        <p:nvSpPr>
          <p:cNvPr id="7" name="6 Slayt Numarası Yer Tutucusu"/>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03C66F9-4EFE-41C6-A24D-7E5308E5AA1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noProof="0" dirty="0" smtClean="0"/>
              <a:t>Good afternoon.</a:t>
            </a:r>
            <a:r>
              <a:rPr lang="en-US" baseline="0" noProof="0" dirty="0" smtClean="0"/>
              <a:t> </a:t>
            </a:r>
            <a:r>
              <a:rPr lang="en-US" noProof="0" dirty="0" smtClean="0"/>
              <a:t>My</a:t>
            </a:r>
            <a:r>
              <a:rPr lang="en-US" baseline="0" noProof="0" dirty="0" smtClean="0"/>
              <a:t> name is…</a:t>
            </a:r>
          </a:p>
          <a:p>
            <a:r>
              <a:rPr lang="en-US" baseline="0" noProof="0" dirty="0" smtClean="0"/>
              <a:t>I am environmental engineer specialized in wastewater treatment working at Famagusta municipality</a:t>
            </a:r>
          </a:p>
          <a:p>
            <a:r>
              <a:rPr lang="en-US" baseline="0" noProof="0" dirty="0" smtClean="0"/>
              <a:t>Today, I represent the Chamber of EE. I am the secretary of the chamber</a:t>
            </a:r>
          </a:p>
          <a:p>
            <a:r>
              <a:rPr lang="en-US" baseline="0" noProof="0" dirty="0" smtClean="0"/>
              <a:t>We are going to discuss the environment and environmental problems in northern </a:t>
            </a:r>
            <a:r>
              <a:rPr lang="en-US" baseline="0" noProof="0" dirty="0" err="1" smtClean="0"/>
              <a:t>cyprus</a:t>
            </a:r>
            <a:r>
              <a:rPr lang="en-US" baseline="0" noProof="0" dirty="0" smtClean="0"/>
              <a:t>. I hope you will enjoy and benefit from it. Please feel free to ask questions along the presentation.</a:t>
            </a:r>
          </a:p>
          <a:p>
            <a:r>
              <a:rPr lang="en-US" baseline="0" noProof="0" dirty="0" smtClean="0"/>
              <a:t>Lets make a short introduction about our Chamber first.</a:t>
            </a:r>
          </a:p>
          <a:p>
            <a:r>
              <a:rPr lang="en-US" baseline="0" noProof="0" dirty="0" smtClean="0"/>
              <a:t>Our chamber currently has approximately 40 members. We are a small chamber operating under the union engineers and architects. We try to advocate environmental protection and management policies in northern Cyprus. Any environmental engineer or those who implement environmental engineering is obliged by law to obtain a </a:t>
            </a:r>
            <a:r>
              <a:rPr lang="en-US" baseline="0" noProof="0" dirty="0" err="1" smtClean="0"/>
              <a:t>licence</a:t>
            </a:r>
            <a:r>
              <a:rPr lang="en-US" baseline="0" noProof="0" dirty="0" smtClean="0"/>
              <a:t> from us.</a:t>
            </a:r>
          </a:p>
          <a:p>
            <a:r>
              <a:rPr lang="en-US" baseline="0" noProof="0" dirty="0" smtClean="0"/>
              <a:t>After this short introduction I can start my presentation.</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noProof="0" dirty="0" smtClean="0"/>
              <a:t>These are the two</a:t>
            </a:r>
            <a:r>
              <a:rPr lang="en-US" baseline="0" noProof="0" dirty="0" smtClean="0"/>
              <a:t> biggest wastewater treatment plants in north Cyprus.</a:t>
            </a:r>
            <a:r>
              <a:rPr lang="tr-TR" baseline="0" noProof="0" dirty="0" smtClean="0"/>
              <a:t> Lefkoşa WWTP is a </a:t>
            </a:r>
            <a:r>
              <a:rPr lang="tr-TR" baseline="0" noProof="0" dirty="0" err="1" smtClean="0"/>
              <a:t>bicommunal</a:t>
            </a:r>
            <a:r>
              <a:rPr lang="tr-TR" baseline="0" noProof="0" dirty="0" smtClean="0"/>
              <a:t> </a:t>
            </a:r>
            <a:r>
              <a:rPr lang="tr-TR" baseline="0" noProof="0" dirty="0" err="1" smtClean="0"/>
              <a:t>plant</a:t>
            </a:r>
            <a:r>
              <a:rPr lang="tr-TR" baseline="0" noProof="0" dirty="0" smtClean="0"/>
              <a:t>, 70% of </a:t>
            </a:r>
            <a:r>
              <a:rPr lang="tr-TR" baseline="0" noProof="0" dirty="0" err="1" smtClean="0"/>
              <a:t>the</a:t>
            </a:r>
            <a:r>
              <a:rPr lang="tr-TR" baseline="0" noProof="0" dirty="0" smtClean="0"/>
              <a:t> </a:t>
            </a:r>
            <a:r>
              <a:rPr lang="tr-TR" baseline="0" noProof="0" dirty="0" err="1" smtClean="0"/>
              <a:t>influent</a:t>
            </a:r>
            <a:r>
              <a:rPr lang="tr-TR" baseline="0" noProof="0" dirty="0" smtClean="0"/>
              <a:t> </a:t>
            </a:r>
            <a:r>
              <a:rPr lang="tr-TR" baseline="0" noProof="0" dirty="0" err="1" smtClean="0"/>
              <a:t>comes</a:t>
            </a:r>
            <a:r>
              <a:rPr lang="tr-TR" baseline="0" noProof="0" dirty="0" smtClean="0"/>
              <a:t> </a:t>
            </a:r>
            <a:r>
              <a:rPr lang="tr-TR" baseline="0" noProof="0" dirty="0" err="1" smtClean="0"/>
              <a:t>from</a:t>
            </a:r>
            <a:r>
              <a:rPr lang="tr-TR" baseline="0" noProof="0" dirty="0" smtClean="0"/>
              <a:t> </a:t>
            </a:r>
            <a:r>
              <a:rPr lang="tr-TR" baseline="0" noProof="0" dirty="0" err="1" smtClean="0"/>
              <a:t>south</a:t>
            </a:r>
            <a:r>
              <a:rPr lang="tr-TR" baseline="0" noProof="0" dirty="0" smtClean="0"/>
              <a:t> Lefkoşa </a:t>
            </a:r>
            <a:r>
              <a:rPr lang="tr-TR" baseline="0" noProof="0" dirty="0" err="1" smtClean="0"/>
              <a:t>and</a:t>
            </a:r>
            <a:r>
              <a:rPr lang="tr-TR" baseline="0" noProof="0" dirty="0" smtClean="0"/>
              <a:t> 30% </a:t>
            </a:r>
            <a:r>
              <a:rPr lang="tr-TR" baseline="0" noProof="0" dirty="0" err="1" smtClean="0"/>
              <a:t>from</a:t>
            </a:r>
            <a:r>
              <a:rPr lang="tr-TR" baseline="0" noProof="0" dirty="0" smtClean="0"/>
              <a:t> </a:t>
            </a:r>
            <a:r>
              <a:rPr lang="tr-TR" baseline="0" noProof="0" dirty="0" err="1" smtClean="0"/>
              <a:t>north</a:t>
            </a:r>
            <a:r>
              <a:rPr lang="tr-TR" baseline="0" noProof="0" dirty="0" smtClean="0"/>
              <a:t>.</a:t>
            </a:r>
          </a:p>
          <a:p>
            <a:r>
              <a:rPr lang="tr-TR" baseline="0" noProof="0" dirty="0" err="1" smtClean="0"/>
              <a:t>Second</a:t>
            </a:r>
            <a:r>
              <a:rPr lang="tr-TR" baseline="0" noProof="0" dirty="0" smtClean="0"/>
              <a:t> </a:t>
            </a:r>
            <a:r>
              <a:rPr lang="tr-TR" baseline="0" noProof="0" dirty="0" err="1" smtClean="0"/>
              <a:t>pictures</a:t>
            </a:r>
            <a:r>
              <a:rPr lang="tr-TR" baseline="0" noProof="0" dirty="0" smtClean="0"/>
              <a:t> </a:t>
            </a:r>
            <a:r>
              <a:rPr lang="tr-TR" baseline="0" noProof="0" dirty="0" err="1" smtClean="0"/>
              <a:t>shows</a:t>
            </a:r>
            <a:r>
              <a:rPr lang="tr-TR" baseline="0" noProof="0" dirty="0" smtClean="0"/>
              <a:t> </a:t>
            </a:r>
            <a:r>
              <a:rPr lang="tr-TR" baseline="0" noProof="0" dirty="0" err="1" smtClean="0"/>
              <a:t>the</a:t>
            </a:r>
            <a:r>
              <a:rPr lang="tr-TR" baseline="0" noProof="0" dirty="0" smtClean="0"/>
              <a:t> </a:t>
            </a:r>
            <a:r>
              <a:rPr lang="tr-TR" baseline="0" noProof="0" dirty="0" err="1" smtClean="0"/>
              <a:t>Mağusa</a:t>
            </a:r>
            <a:r>
              <a:rPr lang="tr-TR" baseline="0" noProof="0" dirty="0" smtClean="0"/>
              <a:t> WWTP, </a:t>
            </a:r>
            <a:r>
              <a:rPr lang="tr-TR" baseline="0" noProof="0" dirty="0" err="1" smtClean="0"/>
              <a:t>that</a:t>
            </a:r>
            <a:r>
              <a:rPr lang="tr-TR" baseline="0" noProof="0" dirty="0" smtClean="0"/>
              <a:t> is </a:t>
            </a:r>
            <a:r>
              <a:rPr lang="tr-TR" baseline="0" noProof="0" dirty="0" err="1" smtClean="0"/>
              <a:t>where</a:t>
            </a:r>
            <a:r>
              <a:rPr lang="tr-TR" baseline="0" noProof="0" dirty="0" smtClean="0"/>
              <a:t> I </a:t>
            </a:r>
            <a:r>
              <a:rPr lang="tr-TR" baseline="0" noProof="0" dirty="0" err="1" smtClean="0"/>
              <a:t>come</a:t>
            </a:r>
            <a:r>
              <a:rPr lang="tr-TR" baseline="0" noProof="0" dirty="0" smtClean="0"/>
              <a:t> </a:t>
            </a:r>
            <a:r>
              <a:rPr lang="tr-TR" baseline="0" noProof="0" dirty="0" err="1" smtClean="0"/>
              <a:t>from</a:t>
            </a:r>
            <a:r>
              <a:rPr lang="tr-TR" baseline="0" noProof="0" dirty="0" smtClean="0"/>
              <a:t>.</a:t>
            </a:r>
          </a:p>
          <a:p>
            <a:r>
              <a:rPr lang="tr-TR" baseline="0" noProof="0" dirty="0" err="1" smtClean="0"/>
              <a:t>Both</a:t>
            </a:r>
            <a:r>
              <a:rPr lang="tr-TR" baseline="0" noProof="0" dirty="0" smtClean="0"/>
              <a:t> </a:t>
            </a:r>
            <a:r>
              <a:rPr lang="tr-TR" baseline="0" noProof="0" dirty="0" err="1" smtClean="0"/>
              <a:t>plants</a:t>
            </a:r>
            <a:r>
              <a:rPr lang="tr-TR" baseline="0" noProof="0" dirty="0" smtClean="0"/>
              <a:t> </a:t>
            </a:r>
            <a:r>
              <a:rPr lang="tr-TR" baseline="0" noProof="0" dirty="0" err="1" smtClean="0"/>
              <a:t>were</a:t>
            </a:r>
            <a:r>
              <a:rPr lang="tr-TR" baseline="0" noProof="0" dirty="0" smtClean="0"/>
              <a:t> </a:t>
            </a:r>
            <a:r>
              <a:rPr lang="tr-TR" baseline="0" noProof="0" dirty="0" err="1" smtClean="0"/>
              <a:t>funded</a:t>
            </a:r>
            <a:r>
              <a:rPr lang="tr-TR" baseline="0" noProof="0" dirty="0" smtClean="0"/>
              <a:t> </a:t>
            </a:r>
            <a:r>
              <a:rPr lang="tr-TR" baseline="0" noProof="0" dirty="0" err="1" smtClean="0"/>
              <a:t>by</a:t>
            </a:r>
            <a:r>
              <a:rPr lang="tr-TR" baseline="0" noProof="0" dirty="0" smtClean="0"/>
              <a:t> EU. </a:t>
            </a:r>
            <a:r>
              <a:rPr lang="tr-TR" baseline="0" noProof="0" dirty="0" err="1" smtClean="0"/>
              <a:t>Effluent</a:t>
            </a:r>
            <a:r>
              <a:rPr lang="tr-TR" baseline="0" noProof="0" dirty="0" smtClean="0"/>
              <a:t> </a:t>
            </a:r>
            <a:r>
              <a:rPr lang="tr-TR" baseline="0" noProof="0" dirty="0" err="1" smtClean="0"/>
              <a:t>quality</a:t>
            </a:r>
            <a:r>
              <a:rPr lang="tr-TR" baseline="0" noProof="0" dirty="0" smtClean="0"/>
              <a:t> </a:t>
            </a:r>
            <a:r>
              <a:rPr lang="tr-TR" baseline="0" noProof="0" dirty="0" err="1" smtClean="0"/>
              <a:t>complies</a:t>
            </a:r>
            <a:r>
              <a:rPr lang="tr-TR" baseline="0" noProof="0" dirty="0" smtClean="0"/>
              <a:t> </a:t>
            </a:r>
            <a:r>
              <a:rPr lang="tr-TR" baseline="0" noProof="0" dirty="0" err="1" smtClean="0"/>
              <a:t>with</a:t>
            </a:r>
            <a:r>
              <a:rPr lang="tr-TR" baseline="0" noProof="0" dirty="0" smtClean="0"/>
              <a:t> </a:t>
            </a:r>
            <a:r>
              <a:rPr lang="tr-TR" baseline="0" noProof="0" dirty="0" err="1" smtClean="0"/>
              <a:t>irrigation</a:t>
            </a:r>
            <a:r>
              <a:rPr lang="tr-TR" baseline="0" noProof="0" dirty="0" smtClean="0"/>
              <a:t> </a:t>
            </a:r>
            <a:r>
              <a:rPr lang="tr-TR" baseline="0" noProof="0" dirty="0" err="1" smtClean="0"/>
              <a:t>water</a:t>
            </a:r>
            <a:r>
              <a:rPr lang="tr-TR" baseline="0" noProof="0" dirty="0" smtClean="0"/>
              <a:t> </a:t>
            </a:r>
            <a:r>
              <a:rPr lang="tr-TR" baseline="0" noProof="0" dirty="0" err="1" smtClean="0"/>
              <a:t>standards</a:t>
            </a:r>
            <a:r>
              <a:rPr lang="tr-TR" baseline="0" noProof="0" dirty="0" smtClean="0"/>
              <a:t>.</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defTabSz="990478">
              <a:defRPr/>
            </a:pPr>
            <a:r>
              <a:rPr lang="en-US" noProof="0" dirty="0" smtClean="0"/>
              <a:t>Solid waste management is mainly governed by the Environment law.</a:t>
            </a:r>
            <a:r>
              <a:rPr lang="en-US" baseline="0" noProof="0" dirty="0" smtClean="0"/>
              <a:t> </a:t>
            </a:r>
            <a:r>
              <a:rPr lang="en-US" noProof="0" dirty="0" smtClean="0"/>
              <a:t>Municipalities are responsible from collection, transportation and disposal of the waste. Ministry of Interior also can make operation.</a:t>
            </a:r>
          </a:p>
          <a:p>
            <a:pPr defTabSz="990478">
              <a:defRPr/>
            </a:pPr>
            <a:r>
              <a:rPr lang="en-US" noProof="0" dirty="0" smtClean="0"/>
              <a:t>There is no integrated waste</a:t>
            </a:r>
            <a:r>
              <a:rPr lang="en-US" baseline="0" noProof="0" dirty="0" smtClean="0"/>
              <a:t> management approach at the moment. 17 municipalities are still using uncontrolled dumpsites for waste disposal. There are more than 50 uncontrolled dumpsites in north Cyprus. Therefore the exact waste amount is not known. </a:t>
            </a:r>
            <a:r>
              <a:rPr lang="en-US" baseline="0" noProof="0" dirty="0" err="1" smtClean="0"/>
              <a:t>Dikmen</a:t>
            </a:r>
            <a:r>
              <a:rPr lang="en-US" baseline="0" noProof="0" dirty="0" smtClean="0"/>
              <a:t> which was the biggest dumpsite in the past now closed and </a:t>
            </a:r>
            <a:r>
              <a:rPr lang="en-US" baseline="0" noProof="0" dirty="0" err="1" smtClean="0"/>
              <a:t>Güngör</a:t>
            </a:r>
            <a:r>
              <a:rPr lang="en-US" baseline="0" noProof="0" dirty="0" smtClean="0"/>
              <a:t> sanitary landfill which complies with the landfill directive of EU is now serving 11 municipalities. According to waste master plan prepared in 2006, </a:t>
            </a:r>
            <a:r>
              <a:rPr lang="en-US" baseline="0" noProof="0" dirty="0" err="1" smtClean="0"/>
              <a:t>Güngör</a:t>
            </a:r>
            <a:r>
              <a:rPr lang="en-US" baseline="0" noProof="0" dirty="0" smtClean="0"/>
              <a:t> is designed to serve whole north Cyprus. The unit waste generation rate is approximately 400 kg per person per year. </a:t>
            </a:r>
            <a:r>
              <a:rPr lang="en-US" noProof="0" dirty="0" smtClean="0"/>
              <a:t>Waste composition stud</a:t>
            </a:r>
            <a:r>
              <a:rPr lang="tr-TR" noProof="0" dirty="0" smtClean="0"/>
              <a:t>y</a:t>
            </a:r>
            <a:r>
              <a:rPr lang="tr-TR" baseline="0" noProof="0" dirty="0" smtClean="0"/>
              <a:t> is </a:t>
            </a:r>
            <a:r>
              <a:rPr lang="tr-TR" baseline="0" noProof="0" dirty="0" err="1" smtClean="0"/>
              <a:t>necessary</a:t>
            </a:r>
            <a:r>
              <a:rPr lang="en-US" noProof="0" dirty="0" smtClean="0"/>
              <a:t> to investigate feasibility of an MBT plant.</a:t>
            </a:r>
          </a:p>
          <a:p>
            <a:pPr defTabSz="990478">
              <a:defRPr/>
            </a:pPr>
            <a:endParaRPr lang="en-US" noProof="0" dirty="0" smtClean="0"/>
          </a:p>
          <a:p>
            <a:pPr defTabSz="990478">
              <a:defRPr/>
            </a:pPr>
            <a:endParaRPr lang="en-US" noProof="0" dirty="0" smtClean="0"/>
          </a:p>
          <a:p>
            <a:pPr defTabSz="990478">
              <a:defRPr/>
            </a:pPr>
            <a:r>
              <a:rPr lang="en-US" noProof="0" dirty="0" err="1" smtClean="0"/>
              <a:t>Ülkenin</a:t>
            </a:r>
            <a:r>
              <a:rPr lang="en-US" noProof="0" dirty="0" smtClean="0"/>
              <a:t> </a:t>
            </a:r>
            <a:r>
              <a:rPr lang="en-US" noProof="0" dirty="0" err="1" smtClean="0"/>
              <a:t>hemen</a:t>
            </a:r>
            <a:r>
              <a:rPr lang="en-US" noProof="0" dirty="0" smtClean="0"/>
              <a:t> her </a:t>
            </a:r>
            <a:r>
              <a:rPr lang="en-US" noProof="0" dirty="0" err="1" smtClean="0"/>
              <a:t>yanında</a:t>
            </a:r>
            <a:r>
              <a:rPr lang="en-US" noProof="0" dirty="0" smtClean="0"/>
              <a:t> </a:t>
            </a:r>
            <a:r>
              <a:rPr lang="en-US" noProof="0" dirty="0" err="1" smtClean="0"/>
              <a:t>bulunan</a:t>
            </a:r>
            <a:r>
              <a:rPr lang="en-US" noProof="0" dirty="0" smtClean="0"/>
              <a:t> </a:t>
            </a:r>
            <a:r>
              <a:rPr lang="en-US" noProof="0" dirty="0" err="1" smtClean="0"/>
              <a:t>çöp</a:t>
            </a:r>
            <a:r>
              <a:rPr lang="en-US" noProof="0" dirty="0" smtClean="0"/>
              <a:t> </a:t>
            </a:r>
            <a:r>
              <a:rPr lang="en-US" noProof="0" dirty="0" err="1" smtClean="0"/>
              <a:t>alanlarının</a:t>
            </a:r>
            <a:r>
              <a:rPr lang="en-US" noProof="0" dirty="0" smtClean="0"/>
              <a:t> </a:t>
            </a:r>
            <a:r>
              <a:rPr lang="en-US" noProof="0" dirty="0" err="1" smtClean="0"/>
              <a:t>kapatılması</a:t>
            </a:r>
            <a:r>
              <a:rPr lang="en-US" noProof="0" dirty="0" smtClean="0"/>
              <a:t>, </a:t>
            </a:r>
            <a:r>
              <a:rPr lang="en-US" noProof="0" dirty="0" err="1" smtClean="0"/>
              <a:t>katı</a:t>
            </a:r>
            <a:r>
              <a:rPr lang="en-US" noProof="0" dirty="0" smtClean="0"/>
              <a:t> </a:t>
            </a:r>
            <a:r>
              <a:rPr lang="en-US" noProof="0" dirty="0" err="1" smtClean="0"/>
              <a:t>atık</a:t>
            </a:r>
            <a:r>
              <a:rPr lang="en-US" noProof="0" dirty="0" smtClean="0"/>
              <a:t> </a:t>
            </a:r>
            <a:r>
              <a:rPr lang="en-US" noProof="0" dirty="0" err="1" smtClean="0"/>
              <a:t>politikasının</a:t>
            </a:r>
            <a:r>
              <a:rPr lang="en-US" noProof="0" dirty="0" smtClean="0"/>
              <a:t> reel </a:t>
            </a:r>
            <a:r>
              <a:rPr lang="en-US" noProof="0" dirty="0" err="1" smtClean="0"/>
              <a:t>olarak</a:t>
            </a:r>
            <a:r>
              <a:rPr lang="en-US" noProof="0" dirty="0" smtClean="0"/>
              <a:t> </a:t>
            </a:r>
            <a:r>
              <a:rPr lang="en-US" noProof="0" dirty="0" err="1" smtClean="0"/>
              <a:t>uygulanması</a:t>
            </a:r>
            <a:r>
              <a:rPr lang="en-US" noProof="0" dirty="0" smtClean="0"/>
              <a:t> . </a:t>
            </a:r>
            <a:r>
              <a:rPr lang="en-US" noProof="0" dirty="0" err="1" smtClean="0"/>
              <a:t>Atıkların</a:t>
            </a:r>
            <a:r>
              <a:rPr lang="en-US" noProof="0" dirty="0" smtClean="0"/>
              <a:t> </a:t>
            </a:r>
            <a:r>
              <a:rPr lang="en-US" noProof="0" dirty="0" err="1" smtClean="0"/>
              <a:t>kaynağında</a:t>
            </a:r>
            <a:r>
              <a:rPr lang="en-US" noProof="0" dirty="0" smtClean="0"/>
              <a:t> </a:t>
            </a:r>
            <a:r>
              <a:rPr lang="en-US" noProof="0" dirty="0" err="1" smtClean="0"/>
              <a:t>ayrıştırıldığı</a:t>
            </a:r>
            <a:r>
              <a:rPr lang="en-US" noProof="0" dirty="0" smtClean="0"/>
              <a:t>, </a:t>
            </a:r>
            <a:r>
              <a:rPr lang="en-US" noProof="0" dirty="0" err="1" smtClean="0"/>
              <a:t>yeniden</a:t>
            </a:r>
            <a:r>
              <a:rPr lang="en-US" noProof="0" dirty="0" smtClean="0"/>
              <a:t> </a:t>
            </a:r>
            <a:r>
              <a:rPr lang="en-US" noProof="0" dirty="0" err="1" smtClean="0"/>
              <a:t>kullanıldığı</a:t>
            </a:r>
            <a:r>
              <a:rPr lang="en-US" noProof="0" dirty="0" smtClean="0"/>
              <a:t> </a:t>
            </a:r>
            <a:r>
              <a:rPr lang="en-US" noProof="0" dirty="0" err="1" smtClean="0"/>
              <a:t>veya</a:t>
            </a:r>
            <a:r>
              <a:rPr lang="en-US" noProof="0" dirty="0" smtClean="0"/>
              <a:t> </a:t>
            </a:r>
            <a:r>
              <a:rPr lang="en-US" noProof="0" dirty="0" err="1" smtClean="0"/>
              <a:t>geri</a:t>
            </a:r>
            <a:r>
              <a:rPr lang="en-US" noProof="0" dirty="0" smtClean="0"/>
              <a:t> </a:t>
            </a:r>
            <a:r>
              <a:rPr lang="en-US" noProof="0" dirty="0" err="1" smtClean="0"/>
              <a:t>dönüşüm</a:t>
            </a:r>
            <a:r>
              <a:rPr lang="en-US" noProof="0" dirty="0" smtClean="0"/>
              <a:t> </a:t>
            </a:r>
            <a:r>
              <a:rPr lang="en-US" noProof="0" dirty="0" err="1" smtClean="0"/>
              <a:t>tesislerinin</a:t>
            </a:r>
            <a:r>
              <a:rPr lang="en-US" noProof="0" dirty="0" smtClean="0"/>
              <a:t> </a:t>
            </a:r>
            <a:r>
              <a:rPr lang="en-US" noProof="0" dirty="0" err="1" smtClean="0"/>
              <a:t>olduğu</a:t>
            </a:r>
            <a:r>
              <a:rPr lang="en-US" noProof="0" dirty="0" smtClean="0"/>
              <a:t>, </a:t>
            </a:r>
            <a:r>
              <a:rPr lang="en-US" noProof="0" dirty="0" err="1" smtClean="0"/>
              <a:t>düzgün</a:t>
            </a:r>
            <a:r>
              <a:rPr lang="en-US" noProof="0" dirty="0" smtClean="0"/>
              <a:t> </a:t>
            </a:r>
            <a:r>
              <a:rPr lang="en-US" noProof="0" dirty="0" err="1" smtClean="0"/>
              <a:t>ve</a:t>
            </a:r>
            <a:r>
              <a:rPr lang="en-US" noProof="0" dirty="0" smtClean="0"/>
              <a:t> </a:t>
            </a:r>
            <a:r>
              <a:rPr lang="en-US" noProof="0" dirty="0" err="1" smtClean="0"/>
              <a:t>düzenli</a:t>
            </a:r>
            <a:r>
              <a:rPr lang="en-US" noProof="0" dirty="0" smtClean="0"/>
              <a:t> </a:t>
            </a:r>
            <a:r>
              <a:rPr lang="en-US" noProof="0" dirty="0" err="1" smtClean="0"/>
              <a:t>işletilen</a:t>
            </a:r>
            <a:r>
              <a:rPr lang="en-US" noProof="0" dirty="0" smtClean="0"/>
              <a:t> </a:t>
            </a:r>
            <a:r>
              <a:rPr lang="en-US" noProof="0" dirty="0" err="1" smtClean="0"/>
              <a:t>Güngör</a:t>
            </a:r>
            <a:r>
              <a:rPr lang="en-US" noProof="0" dirty="0" smtClean="0"/>
              <a:t> </a:t>
            </a:r>
            <a:r>
              <a:rPr lang="en-US" noProof="0" dirty="0" err="1" smtClean="0"/>
              <a:t>katı</a:t>
            </a:r>
            <a:r>
              <a:rPr lang="en-US" noProof="0" dirty="0" smtClean="0"/>
              <a:t> </a:t>
            </a:r>
            <a:r>
              <a:rPr lang="en-US" noProof="0" dirty="0" err="1" smtClean="0"/>
              <a:t>atık</a:t>
            </a:r>
            <a:r>
              <a:rPr lang="en-US" noProof="0" dirty="0" smtClean="0"/>
              <a:t> </a:t>
            </a:r>
            <a:r>
              <a:rPr lang="en-US" noProof="0" dirty="0" err="1" smtClean="0"/>
              <a:t>depolama</a:t>
            </a:r>
            <a:r>
              <a:rPr lang="en-US" noProof="0" dirty="0" smtClean="0"/>
              <a:t> </a:t>
            </a:r>
            <a:r>
              <a:rPr lang="en-US" noProof="0" dirty="0" err="1" smtClean="0"/>
              <a:t>sahası</a:t>
            </a:r>
            <a:r>
              <a:rPr lang="en-US" noProof="0" dirty="0" smtClean="0"/>
              <a:t> </a:t>
            </a:r>
            <a:r>
              <a:rPr lang="en-US" noProof="0" dirty="0" err="1" smtClean="0"/>
              <a:t>için</a:t>
            </a:r>
            <a:r>
              <a:rPr lang="en-US" noProof="0" dirty="0" smtClean="0"/>
              <a:t> </a:t>
            </a:r>
            <a:r>
              <a:rPr lang="en-US" noProof="0" dirty="0" err="1" smtClean="0"/>
              <a:t>gerekli</a:t>
            </a:r>
            <a:r>
              <a:rPr lang="en-US" noProof="0" dirty="0" smtClean="0"/>
              <a:t> </a:t>
            </a:r>
            <a:r>
              <a:rPr lang="en-US" noProof="0" dirty="0" err="1" smtClean="0"/>
              <a:t>olan</a:t>
            </a:r>
            <a:r>
              <a:rPr lang="en-US" noProof="0" dirty="0" smtClean="0"/>
              <a:t> </a:t>
            </a:r>
            <a:r>
              <a:rPr lang="en-US" noProof="0" dirty="0" err="1" smtClean="0"/>
              <a:t>tüm</a:t>
            </a:r>
            <a:r>
              <a:rPr lang="en-US" noProof="0" dirty="0" smtClean="0"/>
              <a:t> </a:t>
            </a:r>
            <a:r>
              <a:rPr lang="en-US" noProof="0" dirty="0" err="1" smtClean="0"/>
              <a:t>iyileştirmelerin</a:t>
            </a:r>
            <a:r>
              <a:rPr lang="en-US" noProof="0" dirty="0" smtClean="0"/>
              <a:t>  </a:t>
            </a:r>
            <a:r>
              <a:rPr lang="en-US" noProof="0" dirty="0" err="1" smtClean="0"/>
              <a:t>yapılması</a:t>
            </a:r>
            <a:r>
              <a:rPr lang="en-US" noProof="0" dirty="0" smtClean="0"/>
              <a:t>..</a:t>
            </a:r>
          </a:p>
        </p:txBody>
      </p:sp>
      <p:sp>
        <p:nvSpPr>
          <p:cNvPr id="4" name="3 Slayt Numarası Yer Tutucusu"/>
          <p:cNvSpPr>
            <a:spLocks noGrp="1"/>
          </p:cNvSpPr>
          <p:nvPr>
            <p:ph type="sldNum" sz="quarter" idx="10"/>
          </p:nvPr>
        </p:nvSpPr>
        <p:spPr/>
        <p:txBody>
          <a:bodyPr/>
          <a:lstStyle/>
          <a:p>
            <a:fld id="{C03C66F9-4EFE-41C6-A24D-7E5308E5AA17}"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This</a:t>
            </a:r>
            <a:r>
              <a:rPr lang="tr-TR" dirty="0" smtClean="0"/>
              <a:t> is a </a:t>
            </a:r>
            <a:r>
              <a:rPr lang="tr-TR" dirty="0" err="1" smtClean="0"/>
              <a:t>simple</a:t>
            </a:r>
            <a:r>
              <a:rPr lang="tr-TR" dirty="0" smtClean="0"/>
              <a:t> </a:t>
            </a:r>
            <a:r>
              <a:rPr lang="tr-TR" dirty="0" err="1" smtClean="0"/>
              <a:t>figure</a:t>
            </a:r>
            <a:r>
              <a:rPr lang="tr-TR" baseline="0" dirty="0" smtClean="0"/>
              <a:t> of </a:t>
            </a:r>
            <a:r>
              <a:rPr lang="tr-TR" baseline="0" dirty="0" err="1" smtClean="0"/>
              <a:t>standard</a:t>
            </a:r>
            <a:r>
              <a:rPr lang="tr-TR" baseline="0" dirty="0" smtClean="0"/>
              <a:t> </a:t>
            </a:r>
            <a:r>
              <a:rPr lang="tr-TR" baseline="0" dirty="0" err="1" smtClean="0"/>
              <a:t>sanitary</a:t>
            </a:r>
            <a:r>
              <a:rPr lang="tr-TR" baseline="0" dirty="0" smtClean="0"/>
              <a:t> </a:t>
            </a:r>
            <a:r>
              <a:rPr lang="tr-TR" baseline="0" dirty="0" err="1" smtClean="0"/>
              <a:t>landfill</a:t>
            </a:r>
            <a:r>
              <a:rPr lang="tr-TR" baseline="0" dirty="0" smtClean="0"/>
              <a:t> </a:t>
            </a:r>
            <a:r>
              <a:rPr lang="tr-TR" baseline="0" dirty="0" err="1" smtClean="0"/>
              <a:t>crossection</a:t>
            </a:r>
            <a:r>
              <a:rPr lang="tr-TR" baseline="0" dirty="0" smtClean="0"/>
              <a:t>. </a:t>
            </a:r>
            <a:r>
              <a:rPr lang="tr-TR" baseline="0" dirty="0" err="1" smtClean="0"/>
              <a:t>This</a:t>
            </a:r>
            <a:r>
              <a:rPr lang="tr-TR" baseline="0" dirty="0" smtClean="0"/>
              <a:t> is </a:t>
            </a:r>
            <a:r>
              <a:rPr lang="tr-TR" baseline="0" dirty="0" err="1" smtClean="0"/>
              <a:t>compulsory</a:t>
            </a:r>
            <a:r>
              <a:rPr lang="tr-TR" baseline="0" dirty="0" smtClean="0"/>
              <a:t> </a:t>
            </a:r>
            <a:r>
              <a:rPr lang="tr-TR" baseline="0" dirty="0" err="1" smtClean="0"/>
              <a:t>according</a:t>
            </a:r>
            <a:r>
              <a:rPr lang="tr-TR" baseline="0" dirty="0" smtClean="0"/>
              <a:t> </a:t>
            </a:r>
            <a:r>
              <a:rPr lang="tr-TR" baseline="0" dirty="0" err="1" smtClean="0"/>
              <a:t>to</a:t>
            </a:r>
            <a:r>
              <a:rPr lang="tr-TR" baseline="0" dirty="0" smtClean="0"/>
              <a:t> </a:t>
            </a:r>
            <a:r>
              <a:rPr lang="tr-TR" baseline="0" dirty="0" err="1" smtClean="0"/>
              <a:t>the</a:t>
            </a:r>
            <a:r>
              <a:rPr lang="tr-TR" baseline="0" dirty="0" smtClean="0"/>
              <a:t> EU </a:t>
            </a:r>
            <a:r>
              <a:rPr lang="tr-TR" baseline="0" dirty="0" err="1" smtClean="0"/>
              <a:t>landfill</a:t>
            </a:r>
            <a:r>
              <a:rPr lang="tr-TR" baseline="0" dirty="0" smtClean="0"/>
              <a:t> </a:t>
            </a:r>
            <a:r>
              <a:rPr lang="tr-TR" baseline="0" dirty="0" err="1" smtClean="0"/>
              <a:t>directive</a:t>
            </a:r>
            <a:r>
              <a:rPr lang="tr-TR" baseline="0" dirty="0" smtClean="0"/>
              <a:t> </a:t>
            </a:r>
            <a:r>
              <a:rPr lang="tr-TR" baseline="0" dirty="0" err="1" smtClean="0"/>
              <a:t>and</a:t>
            </a:r>
            <a:r>
              <a:rPr lang="tr-TR" baseline="0" dirty="0" smtClean="0"/>
              <a:t> it </a:t>
            </a:r>
            <a:r>
              <a:rPr lang="tr-TR" baseline="0" dirty="0" err="1" smtClean="0"/>
              <a:t>was</a:t>
            </a:r>
            <a:r>
              <a:rPr lang="tr-TR" baseline="0" dirty="0" smtClean="0"/>
              <a:t> </a:t>
            </a:r>
            <a:r>
              <a:rPr lang="tr-TR" baseline="0" dirty="0" err="1" smtClean="0"/>
              <a:t>applied</a:t>
            </a:r>
            <a:r>
              <a:rPr lang="tr-TR" baseline="0" dirty="0" smtClean="0"/>
              <a:t> in </a:t>
            </a:r>
            <a:r>
              <a:rPr lang="tr-TR" baseline="0" dirty="0" err="1" smtClean="0"/>
              <a:t>rehabilitation</a:t>
            </a:r>
            <a:r>
              <a:rPr lang="tr-TR" baseline="0" dirty="0" smtClean="0"/>
              <a:t> of Dikmen </a:t>
            </a:r>
            <a:r>
              <a:rPr lang="tr-TR" baseline="0" dirty="0" err="1" smtClean="0"/>
              <a:t>dumpsite</a:t>
            </a:r>
            <a:r>
              <a:rPr lang="tr-TR" baseline="0" dirty="0" smtClean="0"/>
              <a:t> </a:t>
            </a:r>
            <a:r>
              <a:rPr lang="tr-TR" baseline="0" dirty="0" err="1" smtClean="0"/>
              <a:t>and</a:t>
            </a:r>
            <a:r>
              <a:rPr lang="tr-TR" baseline="0" dirty="0" smtClean="0"/>
              <a:t> </a:t>
            </a:r>
            <a:r>
              <a:rPr lang="tr-TR" baseline="0" dirty="0" err="1" smtClean="0"/>
              <a:t>construction</a:t>
            </a:r>
            <a:r>
              <a:rPr lang="tr-TR" baseline="0" dirty="0" smtClean="0"/>
              <a:t> of </a:t>
            </a:r>
            <a:r>
              <a:rPr lang="tr-TR" baseline="0" dirty="0" err="1" smtClean="0"/>
              <a:t>new</a:t>
            </a:r>
            <a:r>
              <a:rPr lang="tr-TR" baseline="0" dirty="0" smtClean="0"/>
              <a:t> </a:t>
            </a:r>
            <a:r>
              <a:rPr lang="tr-TR" baseline="0" dirty="0" err="1" smtClean="0"/>
              <a:t>central</a:t>
            </a:r>
            <a:r>
              <a:rPr lang="tr-TR" baseline="0" dirty="0" smtClean="0"/>
              <a:t> </a:t>
            </a:r>
            <a:r>
              <a:rPr lang="tr-TR" baseline="0" dirty="0" err="1" smtClean="0"/>
              <a:t>santiray</a:t>
            </a:r>
            <a:r>
              <a:rPr lang="tr-TR" baseline="0" dirty="0" smtClean="0"/>
              <a:t> </a:t>
            </a:r>
            <a:r>
              <a:rPr lang="tr-TR" baseline="0" dirty="0" err="1" smtClean="0"/>
              <a:t>landfill</a:t>
            </a:r>
            <a:r>
              <a:rPr lang="tr-TR" baseline="0" dirty="0" smtClean="0"/>
              <a:t> Güngör.</a:t>
            </a:r>
            <a:endParaRPr lang="tr-TR"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03C66F9-4EFE-41C6-A24D-7E5308E5AA17}"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03C66F9-4EFE-41C6-A24D-7E5308E5AA17}"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300" dirty="0" smtClean="0"/>
              <a:t>Air quality management and global climate change prevention are related fields.</a:t>
            </a:r>
          </a:p>
          <a:p>
            <a:r>
              <a:rPr lang="en-US" sz="1300" dirty="0" smtClean="0"/>
              <a:t>According to EU directives major air pollutants are PM10, SO2, NH3, NO2, VOC which leads to ozone depletion and formation. Fossil fuel burning is the main source of these pollutants. Fossil fuels are burnt for heating, electricity generation and transportation</a:t>
            </a:r>
          </a:p>
          <a:p>
            <a:r>
              <a:rPr lang="en-US" sz="1300" dirty="0" smtClean="0"/>
              <a:t>In our circumstance;</a:t>
            </a:r>
          </a:p>
          <a:p>
            <a:pPr>
              <a:buFont typeface="Arial" pitchFamily="34" charset="0"/>
              <a:buChar char="•"/>
            </a:pPr>
            <a:r>
              <a:rPr lang="en-US" sz="1300" dirty="0" smtClean="0"/>
              <a:t>PM10 is over the limits especially in big cities like </a:t>
            </a:r>
            <a:r>
              <a:rPr lang="en-US" sz="1300" dirty="0" err="1" smtClean="0"/>
              <a:t>Lefkoşa</a:t>
            </a:r>
            <a:r>
              <a:rPr lang="en-US" sz="1300" dirty="0" smtClean="0"/>
              <a:t> and </a:t>
            </a:r>
            <a:r>
              <a:rPr lang="en-US" sz="1300" dirty="0" err="1" smtClean="0"/>
              <a:t>Girne</a:t>
            </a:r>
            <a:r>
              <a:rPr lang="en-US" sz="1300" dirty="0" smtClean="0"/>
              <a:t>. Man-made causes are traffic, construction sites. Natural causes are dust from Africa, open  undeveloped areas, lack of vegetation and green cover.</a:t>
            </a:r>
          </a:p>
          <a:p>
            <a:pPr>
              <a:buFont typeface="Arial" pitchFamily="34" charset="0"/>
              <a:buChar char="•"/>
            </a:pPr>
            <a:r>
              <a:rPr lang="en-US" sz="1300" dirty="0" smtClean="0"/>
              <a:t>SO2 is over the limits at hot spots and near point sources; </a:t>
            </a:r>
            <a:r>
              <a:rPr lang="en-US" sz="1300" dirty="0" err="1" smtClean="0"/>
              <a:t>Lefkoşa</a:t>
            </a:r>
            <a:r>
              <a:rPr lang="en-US" sz="1300" dirty="0" smtClean="0"/>
              <a:t> and </a:t>
            </a:r>
            <a:r>
              <a:rPr lang="en-US" sz="1300" dirty="0" err="1" smtClean="0"/>
              <a:t>Girne</a:t>
            </a:r>
            <a:r>
              <a:rPr lang="en-US" sz="1300" dirty="0" smtClean="0"/>
              <a:t> traffic, stack gas emissions from two major power plants</a:t>
            </a:r>
          </a:p>
          <a:p>
            <a:pPr>
              <a:buFont typeface="Arial" pitchFamily="34" charset="0"/>
              <a:buChar char="•"/>
            </a:pPr>
            <a:r>
              <a:rPr lang="en-US" sz="1300" dirty="0" smtClean="0"/>
              <a:t>NO2 is currently not over the limits but we are close </a:t>
            </a:r>
            <a:r>
              <a:rPr lang="tr-TR" sz="1300" dirty="0" err="1" smtClean="0"/>
              <a:t>to</a:t>
            </a:r>
            <a:r>
              <a:rPr lang="tr-TR" sz="1300" dirty="0" smtClean="0"/>
              <a:t> </a:t>
            </a:r>
            <a:r>
              <a:rPr lang="tr-TR" sz="1300" dirty="0" err="1" smtClean="0"/>
              <a:t>target</a:t>
            </a:r>
            <a:r>
              <a:rPr lang="tr-TR" sz="1300" dirty="0" smtClean="0"/>
              <a:t> limit </a:t>
            </a:r>
            <a:r>
              <a:rPr lang="en-US" sz="1300" dirty="0" smtClean="0"/>
              <a:t>near point sources. Measures are needed to reduce stack gas emissions to meet EU targets.</a:t>
            </a:r>
          </a:p>
          <a:p>
            <a:pPr marL="385186" lvl="1" indent="-385186">
              <a:tabLst>
                <a:tab pos="385186" algn="l"/>
              </a:tabLst>
            </a:pPr>
            <a:endParaRPr lang="en-US" sz="1300" dirty="0" smtClean="0"/>
          </a:p>
          <a:p>
            <a:pPr marL="385186" lvl="1" indent="-385186">
              <a:tabLst>
                <a:tab pos="385186" algn="l"/>
              </a:tabLst>
            </a:pPr>
            <a:r>
              <a:rPr lang="en-US" sz="1300" dirty="0" smtClean="0"/>
              <a:t>Climate change: There is no national policy. International pressure is non-existent. Even in countries like USA it is a controversial subject</a:t>
            </a:r>
            <a:r>
              <a:rPr lang="tr-TR" sz="1300" dirty="0" smtClean="0"/>
              <a:t>.</a:t>
            </a:r>
          </a:p>
          <a:p>
            <a:pPr marL="385186" lvl="1" indent="-385186">
              <a:tabLst>
                <a:tab pos="385186" algn="l"/>
              </a:tabLst>
            </a:pPr>
            <a:r>
              <a:rPr lang="en-US" sz="1300" dirty="0" err="1" smtClean="0"/>
              <a:t>Promot</a:t>
            </a:r>
            <a:r>
              <a:rPr lang="tr-TR" sz="1300" dirty="0" smtClean="0"/>
              <a:t>e </a:t>
            </a:r>
            <a:r>
              <a:rPr lang="en-US" sz="1300" dirty="0" smtClean="0"/>
              <a:t>public transport</a:t>
            </a:r>
            <a:r>
              <a:rPr lang="tr-TR" sz="1300" dirty="0" smtClean="0"/>
              <a:t>, </a:t>
            </a:r>
            <a:r>
              <a:rPr lang="en-US" sz="1300" dirty="0" smtClean="0"/>
              <a:t>use of renewable energy</a:t>
            </a:r>
            <a:r>
              <a:rPr lang="tr-TR" sz="1300" dirty="0" smtClean="0"/>
              <a:t> </a:t>
            </a:r>
            <a:r>
              <a:rPr lang="tr-TR" sz="1300" dirty="0" err="1" smtClean="0"/>
              <a:t>and</a:t>
            </a:r>
            <a:r>
              <a:rPr lang="en-US" sz="1300" dirty="0" smtClean="0"/>
              <a:t> increase forest tree population</a:t>
            </a:r>
            <a:r>
              <a:rPr lang="tr-TR" sz="1300" dirty="0" smtClean="0"/>
              <a:t> </a:t>
            </a:r>
            <a:r>
              <a:rPr lang="tr-TR" sz="1300" dirty="0" err="1" smtClean="0"/>
              <a:t>to</a:t>
            </a:r>
            <a:r>
              <a:rPr lang="tr-TR" sz="1300" dirty="0" smtClean="0"/>
              <a:t> </a:t>
            </a:r>
            <a:r>
              <a:rPr lang="tr-TR" sz="1300" dirty="0" err="1" smtClean="0"/>
              <a:t>help</a:t>
            </a:r>
            <a:r>
              <a:rPr lang="tr-TR" sz="1300" dirty="0" smtClean="0"/>
              <a:t> </a:t>
            </a:r>
            <a:r>
              <a:rPr lang="tr-TR" sz="1300" dirty="0" err="1" smtClean="0"/>
              <a:t>prevent</a:t>
            </a:r>
            <a:r>
              <a:rPr lang="tr-TR" sz="1300" dirty="0" smtClean="0"/>
              <a:t> global </a:t>
            </a:r>
            <a:r>
              <a:rPr lang="tr-TR" sz="1300" dirty="0" err="1" smtClean="0"/>
              <a:t>warming</a:t>
            </a:r>
            <a:endParaRPr lang="en-US" sz="1300" dirty="0" smtClean="0"/>
          </a:p>
          <a:p>
            <a:endParaRPr lang="en-US" sz="130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300" dirty="0" smtClean="0">
                <a:solidFill>
                  <a:schemeClr val="bg1"/>
                </a:solidFill>
              </a:rPr>
              <a:t>The legislation for regulation of industrial emissions and permits is missing. Therefore most of the biggest industrial establishments operate </a:t>
            </a:r>
            <a:r>
              <a:rPr lang="en-US" sz="1300" dirty="0" err="1" smtClean="0">
                <a:solidFill>
                  <a:schemeClr val="bg1"/>
                </a:solidFill>
              </a:rPr>
              <a:t>wthout</a:t>
            </a:r>
            <a:r>
              <a:rPr lang="en-US" sz="1300" dirty="0" smtClean="0">
                <a:solidFill>
                  <a:schemeClr val="bg1"/>
                </a:solidFill>
              </a:rPr>
              <a:t> permits and we do not know under which conditions they are operating or what will happen for example when they are closed down.</a:t>
            </a:r>
          </a:p>
          <a:p>
            <a:r>
              <a:rPr lang="en-US" noProof="0" dirty="0" smtClean="0"/>
              <a:t>In the previous slide I mentioned that</a:t>
            </a:r>
            <a:r>
              <a:rPr lang="en-US" baseline="0" noProof="0" dirty="0" smtClean="0"/>
              <a:t> we have two power plants. These do not have proper stack gas treatment systems.</a:t>
            </a:r>
            <a:endParaRPr lang="tr-TR" baseline="0" noProof="0" dirty="0" smtClean="0"/>
          </a:p>
          <a:p>
            <a:r>
              <a:rPr lang="en-US" baseline="0" noProof="0" dirty="0" smtClean="0"/>
              <a:t>The other problematic industrial </a:t>
            </a:r>
            <a:r>
              <a:rPr lang="tr-TR" baseline="0" noProof="0" dirty="0" smtClean="0"/>
              <a:t>s</a:t>
            </a:r>
            <a:r>
              <a:rPr lang="en-US" baseline="0" noProof="0" dirty="0" err="1" smtClean="0"/>
              <a:t>ector</a:t>
            </a:r>
            <a:r>
              <a:rPr lang="en-US" baseline="0" noProof="0" dirty="0" smtClean="0"/>
              <a:t> is mining and quarrying. CMC is an </a:t>
            </a:r>
            <a:r>
              <a:rPr lang="en-US" baseline="0" noProof="0" dirty="0" err="1" smtClean="0"/>
              <a:t>abondened</a:t>
            </a:r>
            <a:r>
              <a:rPr lang="en-US" baseline="0" noProof="0" dirty="0" smtClean="0"/>
              <a:t> copper mine in </a:t>
            </a:r>
            <a:r>
              <a:rPr lang="en-US" baseline="0" noProof="0" dirty="0" err="1" smtClean="0"/>
              <a:t>Lefke</a:t>
            </a:r>
            <a:r>
              <a:rPr lang="en-US" baseline="0" noProof="0" dirty="0" smtClean="0"/>
              <a:t> with 9.5 million tons of hazardous waste which leads to heavy metal contamination in groundwater and soil.</a:t>
            </a:r>
          </a:p>
          <a:p>
            <a:r>
              <a:rPr lang="en-US" baseline="0" noProof="0" dirty="0" smtClean="0"/>
              <a:t>There are 35 quarries that are mainly located on </a:t>
            </a:r>
            <a:r>
              <a:rPr lang="en-US" baseline="0" noProof="0" dirty="0" err="1" smtClean="0"/>
              <a:t>beşparmak</a:t>
            </a:r>
            <a:r>
              <a:rPr lang="en-US" baseline="0" noProof="0" dirty="0" smtClean="0"/>
              <a:t> mountains also operating without permits and rehabilitation programs.</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03C66F9-4EFE-41C6-A24D-7E5308E5AA17}"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noProof="0" dirty="0" smtClean="0"/>
              <a:t>Development</a:t>
            </a:r>
            <a:r>
              <a:rPr lang="en-US" baseline="0" noProof="0" dirty="0" smtClean="0"/>
              <a:t> planning, protection of cultural heritage, nature and bio-diversity are horizontal issues that are related with protection of environment.</a:t>
            </a:r>
            <a:endParaRPr lang="tr-TR" baseline="0" noProof="0" dirty="0" smtClean="0"/>
          </a:p>
          <a:p>
            <a:r>
              <a:rPr lang="en-US" baseline="0" noProof="0" dirty="0" smtClean="0"/>
              <a:t>In the beginning of </a:t>
            </a:r>
            <a:r>
              <a:rPr lang="tr-TR" baseline="0" noProof="0" dirty="0" err="1" smtClean="0"/>
              <a:t>my</a:t>
            </a:r>
            <a:r>
              <a:rPr lang="en-US" baseline="0" noProof="0" dirty="0" smtClean="0"/>
              <a:t> presentation </a:t>
            </a:r>
            <a:r>
              <a:rPr lang="tr-TR" baseline="0" noProof="0" dirty="0" smtClean="0"/>
              <a:t>I</a:t>
            </a:r>
            <a:r>
              <a:rPr lang="en-US" baseline="0" noProof="0" dirty="0" smtClean="0"/>
              <a:t> mentioned what happened to </a:t>
            </a:r>
            <a:r>
              <a:rPr lang="en-US" baseline="0" noProof="0" dirty="0" err="1" smtClean="0"/>
              <a:t>Girne</a:t>
            </a:r>
            <a:r>
              <a:rPr lang="en-US" baseline="0" noProof="0" dirty="0" smtClean="0"/>
              <a:t> because of unplanned development. In north Cyprus, only </a:t>
            </a:r>
            <a:r>
              <a:rPr lang="en-US" sz="1300" dirty="0" smtClean="0"/>
              <a:t>Nicosia as a town has a comprehensive development plan.</a:t>
            </a:r>
          </a:p>
          <a:p>
            <a:pPr defTabSz="990478">
              <a:defRPr/>
            </a:pPr>
            <a:r>
              <a:rPr lang="en-US" sz="1300" dirty="0" smtClean="0"/>
              <a:t>Protection of Flora – Fauna Birds Legislation recently came into force in 2014.</a:t>
            </a:r>
          </a:p>
          <a:p>
            <a:pPr defTabSz="990478">
              <a:defRPr/>
            </a:pPr>
            <a:r>
              <a:rPr lang="en-US" sz="1300" dirty="0" smtClean="0"/>
              <a:t>There are 7 environmental protection areas but their management plans are still not prepared.</a:t>
            </a:r>
            <a:endParaRPr lang="tr-TR" sz="1300" dirty="0" smtClean="0"/>
          </a:p>
          <a:p>
            <a:pPr defTabSz="990478">
              <a:defRPr/>
            </a:pPr>
            <a:r>
              <a:rPr lang="en-US" sz="1300" dirty="0" smtClean="0"/>
              <a:t>Even, bird hunting is still allowed and very common in these areas.</a:t>
            </a:r>
          </a:p>
          <a:p>
            <a:pPr defTabSz="990478">
              <a:defRPr/>
            </a:pPr>
            <a:r>
              <a:rPr lang="en-US" sz="1300" dirty="0" err="1" smtClean="0"/>
              <a:t>Stratgic</a:t>
            </a:r>
            <a:r>
              <a:rPr lang="en-US" sz="1300" dirty="0" smtClean="0"/>
              <a:t> </a:t>
            </a:r>
            <a:r>
              <a:rPr lang="en-US" sz="1300" dirty="0" err="1" smtClean="0"/>
              <a:t>environmenal</a:t>
            </a:r>
            <a:r>
              <a:rPr lang="en-US" sz="1300" dirty="0" smtClean="0"/>
              <a:t> assessment procedure does not exist. So large scale projects such as construction of a new highway, airport, harbor, large scale pipeline project such as Turkish water project etc always become controversial</a:t>
            </a:r>
            <a:r>
              <a:rPr lang="tr-TR" sz="1300" dirty="0" smtClean="0"/>
              <a:t> </a:t>
            </a:r>
            <a:r>
              <a:rPr lang="tr-TR" sz="1300" dirty="0" err="1" smtClean="0"/>
              <a:t>matters</a:t>
            </a:r>
            <a:r>
              <a:rPr lang="tr-TR" sz="1300" dirty="0" smtClean="0"/>
              <a:t>.</a:t>
            </a:r>
            <a:r>
              <a:rPr lang="en-US" sz="1300" dirty="0" smtClean="0"/>
              <a:t> Public participation and consultation procedure</a:t>
            </a:r>
            <a:r>
              <a:rPr lang="tr-TR" sz="1300" dirty="0" smtClean="0"/>
              <a:t>s</a:t>
            </a:r>
            <a:r>
              <a:rPr lang="en-US" sz="1300" dirty="0" smtClean="0"/>
              <a:t> </a:t>
            </a:r>
            <a:r>
              <a:rPr lang="tr-TR" sz="1300" dirty="0" err="1" smtClean="0"/>
              <a:t>are</a:t>
            </a:r>
            <a:r>
              <a:rPr lang="tr-TR" sz="1300" dirty="0" smtClean="0"/>
              <a:t> </a:t>
            </a:r>
            <a:r>
              <a:rPr lang="tr-TR" sz="1300" dirty="0" err="1" smtClean="0"/>
              <a:t>generelly</a:t>
            </a:r>
            <a:r>
              <a:rPr lang="en-US" sz="1300" dirty="0" smtClean="0"/>
              <a:t> missing.</a:t>
            </a:r>
          </a:p>
          <a:p>
            <a:pPr defTabSz="990478">
              <a:defRPr/>
            </a:pPr>
            <a:r>
              <a:rPr lang="en-US" sz="1300" dirty="0" smtClean="0"/>
              <a:t>Environmental impact assessment regulation is in force but it has considerable gap and some developers can invent intelligent ways to avoiding EIA reports.</a:t>
            </a:r>
          </a:p>
          <a:p>
            <a:endParaRPr lang="en-US" sz="1300" dirty="0" smtClean="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noProof="0" dirty="0" smtClean="0"/>
              <a:t>Apparently, it is probable that we are going to have another </a:t>
            </a:r>
            <a:r>
              <a:rPr lang="tr-TR" noProof="0" dirty="0" err="1" smtClean="0"/>
              <a:t>environmetal</a:t>
            </a:r>
            <a:r>
              <a:rPr lang="tr-TR" baseline="0" noProof="0" dirty="0" smtClean="0"/>
              <a:t> </a:t>
            </a:r>
            <a:r>
              <a:rPr lang="en-US" noProof="0" dirty="0" smtClean="0"/>
              <a:t>problem</a:t>
            </a:r>
            <a:r>
              <a:rPr lang="en-US" baseline="0" noProof="0" dirty="0" smtClean="0"/>
              <a:t> in future. That is the nuclear power plant in </a:t>
            </a:r>
            <a:r>
              <a:rPr lang="en-US" baseline="0" noProof="0" dirty="0" err="1" smtClean="0"/>
              <a:t>Akkuyu</a:t>
            </a:r>
            <a:r>
              <a:rPr lang="en-US" baseline="0" noProof="0" dirty="0" smtClean="0"/>
              <a:t>, Mersin. Republic of Turkey is planning to build a nuclear power plant right over a high earthquake risk are</a:t>
            </a:r>
            <a:r>
              <a:rPr lang="tr-TR" baseline="0" noProof="0" dirty="0" smtClean="0"/>
              <a:t>a</a:t>
            </a:r>
            <a:r>
              <a:rPr lang="en-US" baseline="0" noProof="0" dirty="0" smtClean="0"/>
              <a:t> and in case of an accident Cyprus will be affected more than Mersin</a:t>
            </a:r>
            <a:r>
              <a:rPr lang="tr-TR" baseline="0" noProof="0" dirty="0" smtClean="0"/>
              <a:t> </a:t>
            </a:r>
            <a:r>
              <a:rPr lang="tr-TR" baseline="0" noProof="0" dirty="0" err="1" smtClean="0"/>
              <a:t>beacuse</a:t>
            </a:r>
            <a:r>
              <a:rPr lang="tr-TR" baseline="0" noProof="0" dirty="0" smtClean="0"/>
              <a:t> of </a:t>
            </a:r>
            <a:r>
              <a:rPr lang="tr-TR" baseline="0" noProof="0" dirty="0" err="1" smtClean="0"/>
              <a:t>its</a:t>
            </a:r>
            <a:r>
              <a:rPr lang="tr-TR" baseline="0" noProof="0" dirty="0" smtClean="0"/>
              <a:t> </a:t>
            </a:r>
            <a:r>
              <a:rPr lang="tr-TR" baseline="0" noProof="0" dirty="0" err="1" smtClean="0"/>
              <a:t>proximity</a:t>
            </a:r>
            <a:r>
              <a:rPr lang="en-US" baseline="0" noProof="0" dirty="0" smtClean="0"/>
              <a:t>. There has been no international negotiation with neighboring countries. As you already know, there is no technology for recovering or safely disposing nuclear waste </a:t>
            </a:r>
            <a:r>
              <a:rPr lang="tr-TR" baseline="0" noProof="0" dirty="0" err="1" smtClean="0"/>
              <a:t>and</a:t>
            </a:r>
            <a:r>
              <a:rPr lang="en-US" baseline="0" noProof="0" dirty="0" smtClean="0"/>
              <a:t> they are stored eternally. It is stated that the nuclear waste will be transport</a:t>
            </a:r>
            <a:r>
              <a:rPr lang="tr-TR" baseline="0" noProof="0" dirty="0" smtClean="0"/>
              <a:t>ed</a:t>
            </a:r>
            <a:r>
              <a:rPr lang="en-US" baseline="0" noProof="0" dirty="0" smtClean="0"/>
              <a:t> to Russia from the sea via Istanbul </a:t>
            </a:r>
            <a:r>
              <a:rPr lang="en-US" baseline="0" noProof="0" dirty="0" err="1" smtClean="0"/>
              <a:t>Bhoshporus</a:t>
            </a:r>
            <a:r>
              <a:rPr lang="en-US" baseline="0" noProof="0" dirty="0" smtClean="0"/>
              <a:t>.</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noProof="0" dirty="0" smtClean="0"/>
              <a:t>Cyprus is an island</a:t>
            </a:r>
            <a:r>
              <a:rPr lang="en-US" baseline="0" noProof="0" dirty="0" smtClean="0"/>
              <a:t> and a divided </a:t>
            </a:r>
            <a:r>
              <a:rPr lang="en-US" sz="1300" dirty="0" smtClean="0">
                <a:solidFill>
                  <a:schemeClr val="bg1"/>
                </a:solidFill>
                <a:effectLst>
                  <a:outerShdw blurRad="38100" dist="38100" dir="2700000" algn="tl">
                    <a:srgbClr val="000000">
                      <a:alpha val="43137"/>
                    </a:srgbClr>
                  </a:outerShdw>
                </a:effectLst>
              </a:rPr>
              <a:t>country in Middle East since 1974.</a:t>
            </a:r>
          </a:p>
          <a:p>
            <a:pPr algn="just"/>
            <a:r>
              <a:rPr lang="en-US" sz="1300" dirty="0" smtClean="0">
                <a:solidFill>
                  <a:schemeClr val="bg1"/>
                </a:solidFill>
                <a:effectLst>
                  <a:outerShdw blurRad="38100" dist="38100" dir="2700000" algn="tl">
                    <a:srgbClr val="000000">
                      <a:alpha val="43137"/>
                    </a:srgbClr>
                  </a:outerShdw>
                </a:effectLst>
              </a:rPr>
              <a:t>Its territory is a part of European Union since 2004 and both communities are considered as European by the EU.</a:t>
            </a:r>
          </a:p>
          <a:p>
            <a:pPr algn="just"/>
            <a:r>
              <a:rPr lang="en-US" sz="1300" dirty="0" smtClean="0">
                <a:solidFill>
                  <a:schemeClr val="bg1"/>
                </a:solidFill>
                <a:effectLst>
                  <a:outerShdw blurRad="38100" dist="38100" dir="2700000" algn="tl">
                    <a:srgbClr val="000000">
                      <a:alpha val="43137"/>
                    </a:srgbClr>
                  </a:outerShdw>
                </a:effectLst>
              </a:rPr>
              <a:t>However, European </a:t>
            </a:r>
            <a:r>
              <a:rPr lang="en-US" sz="1300" dirty="0" err="1" smtClean="0">
                <a:solidFill>
                  <a:schemeClr val="bg1"/>
                </a:solidFill>
                <a:effectLst>
                  <a:outerShdw blurRad="38100" dist="38100" dir="2700000" algn="tl">
                    <a:srgbClr val="000000">
                      <a:alpha val="43137"/>
                    </a:srgbClr>
                  </a:outerShdw>
                </a:effectLst>
              </a:rPr>
              <a:t>acquis</a:t>
            </a:r>
            <a:r>
              <a:rPr lang="en-US" sz="1300" dirty="0" smtClean="0">
                <a:solidFill>
                  <a:schemeClr val="bg1"/>
                </a:solidFill>
                <a:effectLst>
                  <a:outerShdw blurRad="38100" dist="38100" dir="2700000" algn="tl">
                    <a:srgbClr val="000000">
                      <a:alpha val="43137"/>
                    </a:srgbClr>
                  </a:outerShdw>
                </a:effectLst>
              </a:rPr>
              <a:t> i.e. laws are not in force in the Northern part. North Cyprus has a long road ahead to be able to comply with the </a:t>
            </a:r>
            <a:r>
              <a:rPr lang="en-US" sz="1300" dirty="0" err="1" smtClean="0">
                <a:solidFill>
                  <a:schemeClr val="bg1"/>
                </a:solidFill>
                <a:effectLst>
                  <a:outerShdw blurRad="38100" dist="38100" dir="2700000" algn="tl">
                    <a:srgbClr val="000000">
                      <a:alpha val="43137"/>
                    </a:srgbClr>
                  </a:outerShdw>
                </a:effectLst>
              </a:rPr>
              <a:t>european</a:t>
            </a:r>
            <a:r>
              <a:rPr lang="en-US" sz="1300" dirty="0" smtClean="0">
                <a:solidFill>
                  <a:schemeClr val="bg1"/>
                </a:solidFill>
                <a:effectLst>
                  <a:outerShdw blurRad="38100" dist="38100" dir="2700000" algn="tl">
                    <a:srgbClr val="000000">
                      <a:alpha val="43137"/>
                    </a:srgbClr>
                  </a:outerShdw>
                </a:effectLst>
              </a:rPr>
              <a:t> directives.</a:t>
            </a:r>
            <a:r>
              <a:rPr lang="tr-TR" sz="1300" dirty="0" smtClean="0">
                <a:solidFill>
                  <a:schemeClr val="bg1"/>
                </a:solidFill>
                <a:effectLst>
                  <a:outerShdw blurRad="38100" dist="38100" dir="2700000" algn="tl">
                    <a:srgbClr val="000000">
                      <a:alpha val="43137"/>
                    </a:srgbClr>
                  </a:outerShdw>
                </a:effectLst>
              </a:rPr>
              <a:t> </a:t>
            </a:r>
            <a:r>
              <a:rPr lang="en-US" sz="1300" dirty="0" smtClean="0">
                <a:solidFill>
                  <a:schemeClr val="bg1"/>
                </a:solidFill>
                <a:effectLst>
                  <a:outerShdw blurRad="38100" dist="38100" dir="2700000" algn="tl">
                    <a:srgbClr val="000000">
                      <a:alpha val="43137"/>
                    </a:srgbClr>
                  </a:outerShdw>
                </a:effectLst>
              </a:rPr>
              <a:t>It is also difficult in this political environment to plan the future. Since northern Cyprus is a</a:t>
            </a:r>
            <a:r>
              <a:rPr lang="tr-TR" sz="1300" dirty="0" smtClean="0">
                <a:solidFill>
                  <a:schemeClr val="bg1"/>
                </a:solidFill>
                <a:effectLst>
                  <a:outerShdw blurRad="38100" dist="38100" dir="2700000" algn="tl">
                    <a:srgbClr val="000000">
                      <a:alpha val="43137"/>
                    </a:srgbClr>
                  </a:outerShdw>
                </a:effectLst>
              </a:rPr>
              <a:t>n </a:t>
            </a:r>
            <a:r>
              <a:rPr lang="tr-TR" sz="1300" dirty="0" err="1" smtClean="0">
                <a:solidFill>
                  <a:schemeClr val="bg1"/>
                </a:solidFill>
                <a:effectLst>
                  <a:outerShdw blurRad="38100" dist="38100" dir="2700000" algn="tl">
                    <a:srgbClr val="000000">
                      <a:alpha val="43137"/>
                    </a:srgbClr>
                  </a:outerShdw>
                </a:effectLst>
              </a:rPr>
              <a:t>financially</a:t>
            </a:r>
            <a:r>
              <a:rPr lang="tr-TR" sz="1300" dirty="0" smtClean="0">
                <a:solidFill>
                  <a:schemeClr val="bg1"/>
                </a:solidFill>
                <a:effectLst>
                  <a:outerShdw blurRad="38100" dist="38100" dir="2700000" algn="tl">
                    <a:srgbClr val="000000">
                      <a:alpha val="43137"/>
                    </a:srgbClr>
                  </a:outerShdw>
                </a:effectLst>
              </a:rPr>
              <a:t> </a:t>
            </a:r>
            <a:r>
              <a:rPr lang="tr-TR" sz="1300" dirty="0" err="1" smtClean="0">
                <a:solidFill>
                  <a:schemeClr val="bg1"/>
                </a:solidFill>
                <a:effectLst>
                  <a:outerShdw blurRad="38100" dist="38100" dir="2700000" algn="tl">
                    <a:srgbClr val="000000">
                      <a:alpha val="43137"/>
                    </a:srgbClr>
                  </a:outerShdw>
                </a:effectLst>
              </a:rPr>
              <a:t>isolated</a:t>
            </a:r>
            <a:r>
              <a:rPr lang="en-US" sz="1300" dirty="0" smtClean="0">
                <a:solidFill>
                  <a:schemeClr val="bg1"/>
                </a:solidFill>
                <a:effectLst>
                  <a:outerShdw blurRad="38100" dist="38100" dir="2700000" algn="tl">
                    <a:srgbClr val="000000">
                      <a:alpha val="43137"/>
                    </a:srgbClr>
                  </a:outerShdw>
                </a:effectLst>
              </a:rPr>
              <a:t> small community</a:t>
            </a:r>
            <a:r>
              <a:rPr lang="tr-TR" sz="1300" dirty="0" smtClean="0">
                <a:solidFill>
                  <a:schemeClr val="bg1"/>
                </a:solidFill>
                <a:effectLst>
                  <a:outerShdw blurRad="38100" dist="38100" dir="2700000" algn="tl">
                    <a:srgbClr val="000000">
                      <a:alpha val="43137"/>
                    </a:srgbClr>
                  </a:outerShdw>
                </a:effectLst>
              </a:rPr>
              <a:t>,</a:t>
            </a:r>
            <a:r>
              <a:rPr lang="en-US" sz="1300" dirty="0" smtClean="0">
                <a:solidFill>
                  <a:schemeClr val="bg1"/>
                </a:solidFill>
                <a:effectLst>
                  <a:outerShdw blurRad="38100" dist="38100" dir="2700000" algn="tl">
                    <a:srgbClr val="000000">
                      <a:alpha val="43137"/>
                    </a:srgbClr>
                  </a:outerShdw>
                </a:effectLst>
              </a:rPr>
              <a:t> most environmental</a:t>
            </a:r>
            <a:r>
              <a:rPr lang="tr-TR" sz="1300" dirty="0" smtClean="0">
                <a:solidFill>
                  <a:schemeClr val="bg1"/>
                </a:solidFill>
                <a:effectLst>
                  <a:outerShdw blurRad="38100" dist="38100" dir="2700000" algn="tl">
                    <a:srgbClr val="000000">
                      <a:alpha val="43137"/>
                    </a:srgbClr>
                  </a:outerShdw>
                </a:effectLst>
              </a:rPr>
              <a:t> </a:t>
            </a:r>
            <a:r>
              <a:rPr lang="tr-TR" sz="1300" dirty="0" err="1" smtClean="0">
                <a:solidFill>
                  <a:schemeClr val="bg1"/>
                </a:solidFill>
                <a:effectLst>
                  <a:outerShdw blurRad="38100" dist="38100" dir="2700000" algn="tl">
                    <a:srgbClr val="000000">
                      <a:alpha val="43137"/>
                    </a:srgbClr>
                  </a:outerShdw>
                </a:effectLst>
              </a:rPr>
              <a:t>protection</a:t>
            </a:r>
            <a:r>
              <a:rPr lang="en-US" sz="1300" dirty="0" smtClean="0">
                <a:solidFill>
                  <a:schemeClr val="bg1"/>
                </a:solidFill>
                <a:effectLst>
                  <a:outerShdw blurRad="38100" dist="38100" dir="2700000" algn="tl">
                    <a:srgbClr val="000000">
                      <a:alpha val="43137"/>
                    </a:srgbClr>
                  </a:outerShdw>
                </a:effectLst>
              </a:rPr>
              <a:t> investment are prone to be infeasible.</a:t>
            </a:r>
            <a:r>
              <a:rPr lang="tr-TR" sz="1300" dirty="0" smtClean="0">
                <a:solidFill>
                  <a:schemeClr val="bg1"/>
                </a:solidFill>
                <a:effectLst>
                  <a:outerShdw blurRad="38100" dist="38100" dir="2700000" algn="tl">
                    <a:srgbClr val="000000">
                      <a:alpha val="43137"/>
                    </a:srgbClr>
                  </a:outerShdw>
                </a:effectLst>
              </a:rPr>
              <a:t> </a:t>
            </a:r>
            <a:r>
              <a:rPr lang="en-US" sz="1300" dirty="0" smtClean="0">
                <a:solidFill>
                  <a:schemeClr val="bg1"/>
                </a:solidFill>
                <a:effectLst>
                  <a:outerShdw blurRad="38100" dist="38100" dir="2700000" algn="tl">
                    <a:srgbClr val="000000">
                      <a:alpha val="43137"/>
                    </a:srgbClr>
                  </a:outerShdw>
                </a:effectLst>
              </a:rPr>
              <a:t>Many issues are related with </a:t>
            </a:r>
            <a:r>
              <a:rPr lang="en-US" sz="1300" dirty="0" err="1" smtClean="0">
                <a:solidFill>
                  <a:schemeClr val="bg1"/>
                </a:solidFill>
                <a:effectLst>
                  <a:outerShdw blurRad="38100" dist="38100" dir="2700000" algn="tl">
                    <a:srgbClr val="000000">
                      <a:alpha val="43137"/>
                    </a:srgbClr>
                  </a:outerShdw>
                </a:effectLst>
              </a:rPr>
              <a:t>th</a:t>
            </a:r>
            <a:r>
              <a:rPr lang="tr-TR" sz="1300" dirty="0" smtClean="0">
                <a:solidFill>
                  <a:schemeClr val="bg1"/>
                </a:solidFill>
                <a:effectLst>
                  <a:outerShdw blurRad="38100" dist="38100" dir="2700000" algn="tl">
                    <a:srgbClr val="000000">
                      <a:alpha val="43137"/>
                    </a:srgbClr>
                  </a:outerShdw>
                </a:effectLst>
              </a:rPr>
              <a:t>ese</a:t>
            </a:r>
            <a:r>
              <a:rPr lang="en-US" sz="1300" dirty="0" smtClean="0">
                <a:solidFill>
                  <a:schemeClr val="bg1"/>
                </a:solidFill>
                <a:effectLst>
                  <a:outerShdw blurRad="38100" dist="38100" dir="2700000" algn="tl">
                    <a:srgbClr val="000000">
                      <a:alpha val="43137"/>
                    </a:srgbClr>
                  </a:outerShdw>
                </a:effectLst>
              </a:rPr>
              <a:t> fact</a:t>
            </a:r>
            <a:r>
              <a:rPr lang="tr-TR" sz="1300" dirty="0" smtClean="0">
                <a:solidFill>
                  <a:schemeClr val="bg1"/>
                </a:solidFill>
                <a:effectLst>
                  <a:outerShdw blurRad="38100" dist="38100" dir="2700000" algn="tl">
                    <a:srgbClr val="000000">
                      <a:alpha val="43137"/>
                    </a:srgbClr>
                  </a:outerShdw>
                </a:effectLst>
              </a:rPr>
              <a:t>s</a:t>
            </a:r>
            <a:r>
              <a:rPr lang="en-US" sz="1300" dirty="0" smtClean="0">
                <a:solidFill>
                  <a:schemeClr val="bg1"/>
                </a:solidFill>
                <a:effectLst>
                  <a:outerShdw blurRad="38100" dist="38100" dir="2700000" algn="tl">
                    <a:srgbClr val="000000">
                      <a:alpha val="43137"/>
                    </a:srgbClr>
                  </a:outerShdw>
                </a:effectLst>
              </a:rPr>
              <a:t>.</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noProof="0" dirty="0" err="1" smtClean="0"/>
              <a:t>With</a:t>
            </a:r>
            <a:r>
              <a:rPr lang="tr-TR" baseline="0" noProof="0" dirty="0" smtClean="0"/>
              <a:t> </a:t>
            </a:r>
            <a:r>
              <a:rPr lang="tr-TR" baseline="0" noProof="0" dirty="0" err="1" smtClean="0"/>
              <a:t>this</a:t>
            </a:r>
            <a:r>
              <a:rPr lang="tr-TR" baseline="0" noProof="0" dirty="0" smtClean="0"/>
              <a:t> </a:t>
            </a:r>
            <a:r>
              <a:rPr lang="tr-TR" baseline="0" noProof="0" dirty="0" err="1" smtClean="0"/>
              <a:t>short</a:t>
            </a:r>
            <a:r>
              <a:rPr lang="tr-TR" baseline="0" noProof="0" dirty="0" smtClean="0"/>
              <a:t> </a:t>
            </a:r>
            <a:r>
              <a:rPr lang="tr-TR" baseline="0" noProof="0" dirty="0" err="1" smtClean="0"/>
              <a:t>presentation</a:t>
            </a:r>
            <a:r>
              <a:rPr lang="tr-TR" baseline="0" noProof="0" dirty="0" smtClean="0"/>
              <a:t> </a:t>
            </a:r>
            <a:r>
              <a:rPr lang="tr-TR" baseline="0" noProof="0" dirty="0" err="1" smtClean="0"/>
              <a:t>and</a:t>
            </a:r>
            <a:r>
              <a:rPr lang="tr-TR" baseline="0" noProof="0" dirty="0" smtClean="0"/>
              <a:t> time I </a:t>
            </a:r>
            <a:r>
              <a:rPr lang="tr-TR" baseline="0" noProof="0" dirty="0" err="1" smtClean="0"/>
              <a:t>tried</a:t>
            </a:r>
            <a:r>
              <a:rPr lang="tr-TR" baseline="0" noProof="0" dirty="0" smtClean="0"/>
              <a:t> </a:t>
            </a:r>
            <a:r>
              <a:rPr lang="tr-TR" baseline="0" noProof="0" dirty="0" err="1" smtClean="0"/>
              <a:t>to</a:t>
            </a:r>
            <a:r>
              <a:rPr lang="tr-TR" baseline="0" noProof="0" dirty="0" smtClean="0"/>
              <a:t> </a:t>
            </a:r>
            <a:r>
              <a:rPr lang="tr-TR" baseline="0" noProof="0" dirty="0" err="1" smtClean="0"/>
              <a:t>cover</a:t>
            </a:r>
            <a:r>
              <a:rPr lang="tr-TR" baseline="0" noProof="0" dirty="0" smtClean="0"/>
              <a:t> </a:t>
            </a:r>
            <a:r>
              <a:rPr lang="tr-TR" baseline="0" noProof="0" dirty="0" err="1" smtClean="0"/>
              <a:t>all</a:t>
            </a:r>
            <a:r>
              <a:rPr lang="tr-TR" baseline="0" noProof="0" dirty="0" smtClean="0"/>
              <a:t> </a:t>
            </a:r>
            <a:r>
              <a:rPr lang="tr-TR" baseline="0" noProof="0" dirty="0" err="1" smtClean="0"/>
              <a:t>envrionmental</a:t>
            </a:r>
            <a:r>
              <a:rPr lang="tr-TR" baseline="0" noProof="0" dirty="0" smtClean="0"/>
              <a:t> </a:t>
            </a:r>
            <a:r>
              <a:rPr lang="tr-TR" baseline="0" noProof="0" dirty="0" err="1" smtClean="0"/>
              <a:t>problems</a:t>
            </a:r>
            <a:r>
              <a:rPr lang="tr-TR" baseline="0" noProof="0" dirty="0" smtClean="0"/>
              <a:t> </a:t>
            </a:r>
            <a:r>
              <a:rPr lang="tr-TR" baseline="0" noProof="0" dirty="0" err="1" smtClean="0"/>
              <a:t>and</a:t>
            </a:r>
            <a:r>
              <a:rPr lang="tr-TR" baseline="0" noProof="0" dirty="0" smtClean="0"/>
              <a:t> </a:t>
            </a:r>
            <a:r>
              <a:rPr lang="tr-TR" baseline="0" noProof="0" dirty="0" err="1" smtClean="0"/>
              <a:t>fields</a:t>
            </a:r>
            <a:r>
              <a:rPr lang="tr-TR" baseline="0" noProof="0" dirty="0" smtClean="0"/>
              <a:t> of </a:t>
            </a:r>
            <a:r>
              <a:rPr lang="tr-TR" baseline="0" noProof="0" dirty="0" err="1" smtClean="0"/>
              <a:t>environmental</a:t>
            </a:r>
            <a:r>
              <a:rPr lang="tr-TR" baseline="0" noProof="0" dirty="0" smtClean="0"/>
              <a:t> </a:t>
            </a:r>
            <a:r>
              <a:rPr lang="tr-TR" baseline="0" noProof="0" dirty="0" err="1" smtClean="0"/>
              <a:t>engineering</a:t>
            </a:r>
            <a:r>
              <a:rPr lang="tr-TR" baseline="0" noProof="0" dirty="0" smtClean="0"/>
              <a:t>.</a:t>
            </a:r>
          </a:p>
          <a:p>
            <a:r>
              <a:rPr lang="tr-TR" noProof="0" dirty="0" smtClean="0"/>
              <a:t>T</a:t>
            </a:r>
            <a:r>
              <a:rPr lang="en-US" baseline="0" noProof="0" dirty="0" smtClean="0"/>
              <a:t>hank you for your attention. I can receive questions</a:t>
            </a:r>
            <a:r>
              <a:rPr lang="tr-TR" baseline="0" noProof="0" dirty="0" smtClean="0"/>
              <a:t>. </a:t>
            </a:r>
            <a:r>
              <a:rPr lang="tr-TR" baseline="0" noProof="0" dirty="0" err="1" smtClean="0"/>
              <a:t>If</a:t>
            </a:r>
            <a:r>
              <a:rPr lang="en-US" baseline="0" noProof="0" smtClean="0"/>
              <a:t> </a:t>
            </a:r>
            <a:r>
              <a:rPr lang="en-US" baseline="0" noProof="0" dirty="0" smtClean="0"/>
              <a:t>anybody would like to open a discussion we can do that if we still have time.</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20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defTabSz="990478">
              <a:defRPr/>
            </a:pPr>
            <a:r>
              <a:rPr lang="tr-TR" dirty="0" smtClean="0"/>
              <a:t>Do </a:t>
            </a:r>
            <a:r>
              <a:rPr lang="tr-TR" dirty="0" err="1" smtClean="0"/>
              <a:t>you</a:t>
            </a:r>
            <a:r>
              <a:rPr lang="tr-TR" dirty="0" smtClean="0"/>
              <a:t> </a:t>
            </a:r>
            <a:r>
              <a:rPr lang="tr-TR" dirty="0" err="1" smtClean="0"/>
              <a:t>recognise</a:t>
            </a:r>
            <a:r>
              <a:rPr lang="tr-TR" dirty="0" smtClean="0"/>
              <a:t> </a:t>
            </a:r>
            <a:r>
              <a:rPr lang="tr-TR" dirty="0" err="1" smtClean="0"/>
              <a:t>this</a:t>
            </a:r>
            <a:r>
              <a:rPr lang="tr-TR" dirty="0" smtClean="0"/>
              <a:t> plase?</a:t>
            </a:r>
          </a:p>
          <a:p>
            <a:pPr defTabSz="990478">
              <a:defRPr/>
            </a:pPr>
            <a:r>
              <a:rPr lang="tr-TR" baseline="0" dirty="0" err="1" smtClean="0"/>
              <a:t>This</a:t>
            </a:r>
            <a:r>
              <a:rPr lang="tr-TR" baseline="0" dirty="0" smtClean="0"/>
              <a:t> </a:t>
            </a:r>
            <a:r>
              <a:rPr lang="tr-TR" baseline="0" dirty="0" err="1" smtClean="0"/>
              <a:t>was</a:t>
            </a:r>
            <a:r>
              <a:rPr lang="tr-TR" baseline="0" dirty="0" smtClean="0"/>
              <a:t> Girne in 1954.</a:t>
            </a:r>
            <a:endParaRPr lang="tr-TR" dirty="0" smtClean="0"/>
          </a:p>
          <a:p>
            <a:pPr defTabSz="990478">
              <a:defRPr/>
            </a:pPr>
            <a:r>
              <a:rPr lang="tr-TR" dirty="0" smtClean="0"/>
              <a:t>I </a:t>
            </a:r>
            <a:r>
              <a:rPr lang="tr-TR" dirty="0" err="1" smtClean="0"/>
              <a:t>guess</a:t>
            </a:r>
            <a:r>
              <a:rPr lang="tr-TR" dirty="0" smtClean="0"/>
              <a:t> </a:t>
            </a:r>
            <a:r>
              <a:rPr lang="tr-TR" dirty="0" err="1" smtClean="0"/>
              <a:t>many</a:t>
            </a:r>
            <a:r>
              <a:rPr lang="tr-TR" dirty="0" smtClean="0"/>
              <a:t> of </a:t>
            </a:r>
            <a:r>
              <a:rPr lang="tr-TR" dirty="0" err="1" smtClean="0"/>
              <a:t>you</a:t>
            </a:r>
            <a:r>
              <a:rPr lang="tr-TR" dirty="0" smtClean="0"/>
              <a:t> </a:t>
            </a:r>
            <a:r>
              <a:rPr lang="tr-TR" dirty="0" err="1" smtClean="0"/>
              <a:t>have</a:t>
            </a:r>
            <a:r>
              <a:rPr lang="tr-TR" dirty="0" smtClean="0"/>
              <a:t> </a:t>
            </a:r>
            <a:r>
              <a:rPr lang="tr-TR" dirty="0" err="1" smtClean="0"/>
              <a:t>already</a:t>
            </a:r>
            <a:r>
              <a:rPr lang="tr-TR" dirty="0" smtClean="0"/>
              <a:t> </a:t>
            </a:r>
            <a:r>
              <a:rPr lang="tr-TR" dirty="0" err="1" smtClean="0"/>
              <a:t>been</a:t>
            </a:r>
            <a:r>
              <a:rPr lang="tr-TR" dirty="0" smtClean="0"/>
              <a:t> </a:t>
            </a:r>
            <a:r>
              <a:rPr lang="tr-TR" dirty="0" err="1" smtClean="0"/>
              <a:t>to</a:t>
            </a:r>
            <a:r>
              <a:rPr lang="tr-TR" dirty="0" smtClean="0"/>
              <a:t> Girne. I </a:t>
            </a:r>
            <a:r>
              <a:rPr lang="tr-TR" dirty="0" err="1" smtClean="0"/>
              <a:t>think</a:t>
            </a:r>
            <a:r>
              <a:rPr lang="tr-TR" dirty="0" smtClean="0"/>
              <a:t> it is </a:t>
            </a:r>
            <a:r>
              <a:rPr lang="tr-TR" dirty="0" err="1" smtClean="0"/>
              <a:t>the</a:t>
            </a:r>
            <a:r>
              <a:rPr lang="tr-TR" baseline="0" dirty="0" smtClean="0"/>
              <a:t> </a:t>
            </a:r>
            <a:r>
              <a:rPr lang="tr-TR" baseline="0" dirty="0" err="1" smtClean="0"/>
              <a:t>most</a:t>
            </a:r>
            <a:r>
              <a:rPr lang="tr-TR" baseline="0" dirty="0" smtClean="0"/>
              <a:t> </a:t>
            </a:r>
            <a:r>
              <a:rPr lang="tr-TR" baseline="0" dirty="0" err="1" smtClean="0"/>
              <a:t>beatiful</a:t>
            </a:r>
            <a:r>
              <a:rPr lang="tr-TR" baseline="0" dirty="0" smtClean="0"/>
              <a:t> </a:t>
            </a:r>
            <a:r>
              <a:rPr lang="tr-TR" baseline="0" dirty="0" err="1" smtClean="0"/>
              <a:t>town</a:t>
            </a:r>
            <a:r>
              <a:rPr lang="tr-TR" baseline="0" dirty="0" smtClean="0"/>
              <a:t> in </a:t>
            </a:r>
            <a:r>
              <a:rPr lang="tr-TR" baseline="0" dirty="0" err="1" smtClean="0"/>
              <a:t>the</a:t>
            </a:r>
            <a:r>
              <a:rPr lang="tr-TR" baseline="0" dirty="0" smtClean="0"/>
              <a:t> </a:t>
            </a:r>
            <a:r>
              <a:rPr lang="tr-TR" baseline="0" dirty="0" err="1" smtClean="0"/>
              <a:t>whole</a:t>
            </a:r>
            <a:r>
              <a:rPr lang="tr-TR" baseline="0" dirty="0" smtClean="0"/>
              <a:t> </a:t>
            </a:r>
            <a:r>
              <a:rPr lang="tr-TR" baseline="0" dirty="0" err="1" smtClean="0"/>
              <a:t>island</a:t>
            </a:r>
            <a:r>
              <a:rPr lang="tr-TR" baseline="0" dirty="0" smtClean="0"/>
              <a:t>. </a:t>
            </a:r>
          </a:p>
          <a:p>
            <a:r>
              <a:rPr lang="tr-TR" baseline="0" dirty="0" smtClean="0"/>
              <a:t>I </a:t>
            </a:r>
            <a:r>
              <a:rPr lang="tr-TR" baseline="0" dirty="0" err="1" smtClean="0"/>
              <a:t>would</a:t>
            </a:r>
            <a:r>
              <a:rPr lang="tr-TR" baseline="0" dirty="0" smtClean="0"/>
              <a:t> </a:t>
            </a:r>
            <a:r>
              <a:rPr lang="tr-TR" baseline="0" dirty="0" err="1" smtClean="0"/>
              <a:t>like</a:t>
            </a:r>
            <a:r>
              <a:rPr lang="tr-TR" baseline="0" dirty="0" smtClean="0"/>
              <a:t> </a:t>
            </a:r>
            <a:r>
              <a:rPr lang="tr-TR" baseline="0" dirty="0" err="1" smtClean="0"/>
              <a:t>to</a:t>
            </a:r>
            <a:r>
              <a:rPr lang="tr-TR" baseline="0" dirty="0" smtClean="0"/>
              <a:t> </a:t>
            </a:r>
            <a:r>
              <a:rPr lang="tr-TR" baseline="0" dirty="0" err="1" smtClean="0"/>
              <a:t>forward</a:t>
            </a:r>
            <a:r>
              <a:rPr lang="tr-TR" baseline="0" dirty="0" smtClean="0"/>
              <a:t> </a:t>
            </a:r>
            <a:r>
              <a:rPr lang="tr-TR" baseline="0" dirty="0" err="1" smtClean="0"/>
              <a:t>another</a:t>
            </a:r>
            <a:r>
              <a:rPr lang="tr-TR" baseline="0" dirty="0" smtClean="0"/>
              <a:t> </a:t>
            </a:r>
            <a:r>
              <a:rPr lang="tr-TR" baseline="0" dirty="0" err="1" smtClean="0"/>
              <a:t>question</a:t>
            </a:r>
            <a:r>
              <a:rPr lang="tr-TR" baseline="0" dirty="0" smtClean="0"/>
              <a:t> </a:t>
            </a:r>
            <a:r>
              <a:rPr lang="tr-TR" baseline="0" dirty="0" err="1" smtClean="0"/>
              <a:t>to</a:t>
            </a:r>
            <a:r>
              <a:rPr lang="tr-TR" baseline="0" dirty="0" smtClean="0"/>
              <a:t> </a:t>
            </a:r>
            <a:r>
              <a:rPr lang="tr-TR" baseline="0" dirty="0" err="1" smtClean="0"/>
              <a:t>you</a:t>
            </a:r>
            <a:r>
              <a:rPr lang="tr-TR" baseline="0" dirty="0" smtClean="0"/>
              <a:t> </a:t>
            </a:r>
            <a:r>
              <a:rPr lang="tr-TR" baseline="0" dirty="0" err="1" smtClean="0"/>
              <a:t>now</a:t>
            </a:r>
            <a:r>
              <a:rPr lang="tr-TR" baseline="0" dirty="0" smtClean="0"/>
              <a:t>; </a:t>
            </a:r>
            <a:r>
              <a:rPr lang="tr-TR" baseline="0" dirty="0" err="1" smtClean="0"/>
              <a:t>What</a:t>
            </a:r>
            <a:r>
              <a:rPr lang="tr-TR" baseline="0" dirty="0" smtClean="0"/>
              <a:t> do </a:t>
            </a:r>
            <a:r>
              <a:rPr lang="tr-TR" baseline="0" dirty="0" err="1" smtClean="0"/>
              <a:t>you</a:t>
            </a:r>
            <a:r>
              <a:rPr lang="tr-TR" baseline="0" dirty="0" smtClean="0"/>
              <a:t> </a:t>
            </a:r>
            <a:r>
              <a:rPr lang="tr-TR" baseline="0" dirty="0" err="1" smtClean="0"/>
              <a:t>think</a:t>
            </a:r>
            <a:r>
              <a:rPr lang="tr-TR" baseline="0" dirty="0" smtClean="0"/>
              <a:t> is </a:t>
            </a:r>
            <a:r>
              <a:rPr lang="tr-TR" baseline="0" dirty="0" err="1" smtClean="0"/>
              <a:t>the</a:t>
            </a:r>
            <a:r>
              <a:rPr lang="tr-TR" baseline="0" dirty="0" smtClean="0"/>
              <a:t> </a:t>
            </a:r>
            <a:r>
              <a:rPr lang="tr-TR" baseline="0" dirty="0" err="1" smtClean="0"/>
              <a:t>basis</a:t>
            </a:r>
            <a:r>
              <a:rPr lang="tr-TR" baseline="0" dirty="0" smtClean="0"/>
              <a:t> </a:t>
            </a:r>
            <a:r>
              <a:rPr lang="tr-TR" baseline="0" dirty="0" err="1" smtClean="0"/>
              <a:t>or</a:t>
            </a:r>
            <a:r>
              <a:rPr lang="tr-TR" baseline="0" dirty="0" smtClean="0"/>
              <a:t> </a:t>
            </a:r>
            <a:r>
              <a:rPr lang="tr-TR" baseline="0" dirty="0" err="1" smtClean="0"/>
              <a:t>beginning</a:t>
            </a:r>
            <a:r>
              <a:rPr lang="tr-TR" baseline="0" dirty="0" smtClean="0"/>
              <a:t> of </a:t>
            </a:r>
            <a:r>
              <a:rPr lang="tr-TR" baseline="0" dirty="0" err="1" smtClean="0"/>
              <a:t>environmental</a:t>
            </a:r>
            <a:r>
              <a:rPr lang="tr-TR" baseline="0" dirty="0" smtClean="0"/>
              <a:t> </a:t>
            </a:r>
            <a:r>
              <a:rPr lang="tr-TR" baseline="0" dirty="0" err="1" smtClean="0"/>
              <a:t>problems</a:t>
            </a:r>
            <a:r>
              <a:rPr lang="tr-TR" baseline="0" dirty="0" smtClean="0"/>
              <a:t>?</a:t>
            </a:r>
          </a:p>
        </p:txBody>
      </p:sp>
      <p:sp>
        <p:nvSpPr>
          <p:cNvPr id="4" name="3 Slayt Numarası Yer Tutucusu"/>
          <p:cNvSpPr>
            <a:spLocks noGrp="1"/>
          </p:cNvSpPr>
          <p:nvPr>
            <p:ph type="sldNum" sz="quarter" idx="10"/>
          </p:nvPr>
        </p:nvSpPr>
        <p:spPr/>
        <p:txBody>
          <a:bodyPr/>
          <a:lstStyle/>
          <a:p>
            <a:fld id="{C03C66F9-4EFE-41C6-A24D-7E5308E5AA17}"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defTabSz="990478">
              <a:defRPr/>
            </a:pPr>
            <a:r>
              <a:rPr lang="tr-TR" dirty="0" err="1" smtClean="0"/>
              <a:t>The</a:t>
            </a:r>
            <a:r>
              <a:rPr lang="tr-TR" dirty="0" smtClean="0"/>
              <a:t> </a:t>
            </a:r>
            <a:r>
              <a:rPr lang="tr-TR" dirty="0" err="1" smtClean="0"/>
              <a:t>basic</a:t>
            </a:r>
            <a:r>
              <a:rPr lang="tr-TR" baseline="0" dirty="0" smtClean="0"/>
              <a:t> </a:t>
            </a:r>
            <a:r>
              <a:rPr lang="tr-TR" dirty="0" err="1" smtClean="0"/>
              <a:t>answer</a:t>
            </a:r>
            <a:r>
              <a:rPr lang="tr-TR" baseline="0" dirty="0" smtClean="0"/>
              <a:t> is </a:t>
            </a:r>
            <a:r>
              <a:rPr lang="tr-TR" baseline="0" dirty="0" err="1" smtClean="0"/>
              <a:t>random</a:t>
            </a:r>
            <a:r>
              <a:rPr lang="tr-TR" baseline="0" dirty="0" smtClean="0"/>
              <a:t>, </a:t>
            </a:r>
            <a:r>
              <a:rPr lang="tr-TR" baseline="0" dirty="0" err="1" smtClean="0"/>
              <a:t>unplanned</a:t>
            </a:r>
            <a:r>
              <a:rPr lang="tr-TR" baseline="0" dirty="0" smtClean="0"/>
              <a:t>, </a:t>
            </a:r>
            <a:r>
              <a:rPr lang="tr-TR" baseline="0" dirty="0" err="1" smtClean="0"/>
              <a:t>unregulated</a:t>
            </a:r>
            <a:r>
              <a:rPr lang="tr-TR" baseline="0" dirty="0" smtClean="0"/>
              <a:t> </a:t>
            </a:r>
            <a:r>
              <a:rPr lang="tr-TR" baseline="0" dirty="0" err="1" smtClean="0"/>
              <a:t>development</a:t>
            </a:r>
            <a:r>
              <a:rPr lang="tr-TR" baseline="0" dirty="0" smtClean="0"/>
              <a:t>.</a:t>
            </a:r>
          </a:p>
          <a:p>
            <a:pPr defTabSz="990478">
              <a:defRPr/>
            </a:pPr>
            <a:r>
              <a:rPr lang="tr-TR" baseline="0" dirty="0" err="1" smtClean="0"/>
              <a:t>This</a:t>
            </a:r>
            <a:r>
              <a:rPr lang="tr-TR" baseline="0" dirty="0" smtClean="0"/>
              <a:t> is </a:t>
            </a:r>
            <a:r>
              <a:rPr lang="tr-TR" baseline="0" dirty="0" err="1" smtClean="0"/>
              <a:t>how</a:t>
            </a:r>
            <a:r>
              <a:rPr lang="tr-TR" baseline="0" dirty="0" smtClean="0"/>
              <a:t> </a:t>
            </a:r>
            <a:r>
              <a:rPr lang="tr-TR" baseline="0" dirty="0" err="1" smtClean="0"/>
              <a:t>girne</a:t>
            </a:r>
            <a:r>
              <a:rPr lang="tr-TR" baseline="0" dirty="0" smtClean="0"/>
              <a:t> </a:t>
            </a:r>
            <a:r>
              <a:rPr lang="tr-TR" baseline="0" dirty="0" err="1" smtClean="0"/>
              <a:t>looks</a:t>
            </a:r>
            <a:r>
              <a:rPr lang="tr-TR" baseline="0" dirty="0" smtClean="0"/>
              <a:t> in 2016.</a:t>
            </a:r>
          </a:p>
          <a:p>
            <a:pPr defTabSz="990478">
              <a:defRPr/>
            </a:pPr>
            <a:r>
              <a:rPr lang="tr-TR" baseline="0" dirty="0" err="1" smtClean="0"/>
              <a:t>Now</a:t>
            </a:r>
            <a:r>
              <a:rPr lang="tr-TR" baseline="0" dirty="0" smtClean="0"/>
              <a:t> Girne </a:t>
            </a:r>
            <a:r>
              <a:rPr lang="tr-TR" baseline="0" dirty="0" err="1" smtClean="0"/>
              <a:t>same</a:t>
            </a:r>
            <a:r>
              <a:rPr lang="tr-TR" baseline="0" dirty="0" smtClean="0"/>
              <a:t> as </a:t>
            </a:r>
            <a:r>
              <a:rPr lang="tr-TR" baseline="0" dirty="0" err="1" smtClean="0"/>
              <a:t>other</a:t>
            </a:r>
            <a:r>
              <a:rPr lang="tr-TR" baseline="0" dirty="0" smtClean="0"/>
              <a:t> </a:t>
            </a:r>
            <a:r>
              <a:rPr lang="tr-TR" baseline="0" dirty="0" err="1" smtClean="0"/>
              <a:t>towns</a:t>
            </a:r>
            <a:r>
              <a:rPr lang="tr-TR" baseline="0" dirty="0" smtClean="0"/>
              <a:t> in </a:t>
            </a:r>
            <a:r>
              <a:rPr lang="tr-TR" baseline="0" dirty="0" err="1" smtClean="0"/>
              <a:t>the</a:t>
            </a:r>
            <a:r>
              <a:rPr lang="tr-TR" baseline="0" dirty="0" smtClean="0"/>
              <a:t> </a:t>
            </a:r>
            <a:r>
              <a:rPr lang="tr-TR" baseline="0" dirty="0" err="1" smtClean="0"/>
              <a:t>whole</a:t>
            </a:r>
            <a:r>
              <a:rPr lang="tr-TR" baseline="0" dirty="0" smtClean="0"/>
              <a:t> </a:t>
            </a:r>
            <a:r>
              <a:rPr lang="tr-TR" baseline="0" dirty="0" err="1" smtClean="0"/>
              <a:t>north</a:t>
            </a:r>
            <a:r>
              <a:rPr lang="tr-TR" baseline="0" dirty="0" smtClean="0"/>
              <a:t> </a:t>
            </a:r>
            <a:r>
              <a:rPr lang="tr-TR" baseline="0" dirty="0" err="1" smtClean="0"/>
              <a:t>Cyprus</a:t>
            </a:r>
            <a:r>
              <a:rPr lang="tr-TR" baseline="0" dirty="0" smtClean="0"/>
              <a:t> has </a:t>
            </a:r>
            <a:r>
              <a:rPr lang="tr-TR" baseline="0" dirty="0" err="1" smtClean="0"/>
              <a:t>many</a:t>
            </a:r>
            <a:r>
              <a:rPr lang="tr-TR" baseline="0" dirty="0" smtClean="0"/>
              <a:t> </a:t>
            </a:r>
            <a:r>
              <a:rPr lang="tr-TR" baseline="0" dirty="0" err="1" smtClean="0"/>
              <a:t>problems</a:t>
            </a:r>
            <a:r>
              <a:rPr lang="tr-TR" baseline="0" dirty="0" smtClean="0"/>
              <a:t> </a:t>
            </a:r>
            <a:r>
              <a:rPr lang="tr-TR" baseline="0" dirty="0" err="1" smtClean="0"/>
              <a:t>and</a:t>
            </a:r>
            <a:r>
              <a:rPr lang="tr-TR" baseline="0" dirty="0" smtClean="0"/>
              <a:t> </a:t>
            </a:r>
            <a:r>
              <a:rPr lang="tr-TR" baseline="0" dirty="0" err="1" smtClean="0"/>
              <a:t>most</a:t>
            </a:r>
            <a:r>
              <a:rPr lang="tr-TR" baseline="0" dirty="0" smtClean="0"/>
              <a:t> </a:t>
            </a:r>
            <a:r>
              <a:rPr lang="tr-TR" baseline="0" dirty="0" err="1" smtClean="0"/>
              <a:t>are</a:t>
            </a:r>
            <a:r>
              <a:rPr lang="tr-TR" baseline="0" dirty="0" smtClean="0"/>
              <a:t> </a:t>
            </a:r>
            <a:r>
              <a:rPr lang="tr-TR" baseline="0" dirty="0" err="1" smtClean="0"/>
              <a:t>related</a:t>
            </a:r>
            <a:r>
              <a:rPr lang="tr-TR" baseline="0" dirty="0" smtClean="0"/>
              <a:t> </a:t>
            </a:r>
            <a:r>
              <a:rPr lang="tr-TR" baseline="0" dirty="0" err="1" smtClean="0"/>
              <a:t>with</a:t>
            </a:r>
            <a:r>
              <a:rPr lang="tr-TR" baseline="0" dirty="0" smtClean="0"/>
              <a:t> </a:t>
            </a:r>
            <a:r>
              <a:rPr lang="tr-TR" baseline="0" dirty="0" err="1" smtClean="0"/>
              <a:t>environment</a:t>
            </a:r>
            <a:r>
              <a:rPr lang="tr-TR" baseline="0" dirty="0" smtClean="0"/>
              <a:t>; </a:t>
            </a:r>
            <a:r>
              <a:rPr lang="tr-TR" baseline="0" dirty="0" err="1" smtClean="0"/>
              <a:t>access</a:t>
            </a:r>
            <a:r>
              <a:rPr lang="tr-TR" baseline="0" dirty="0" smtClean="0"/>
              <a:t> </a:t>
            </a:r>
            <a:r>
              <a:rPr lang="tr-TR" baseline="0" dirty="0" err="1" smtClean="0"/>
              <a:t>to</a:t>
            </a:r>
            <a:r>
              <a:rPr lang="tr-TR" baseline="0" dirty="0" smtClean="0"/>
              <a:t> </a:t>
            </a:r>
            <a:r>
              <a:rPr lang="tr-TR" baseline="0" dirty="0" err="1" smtClean="0"/>
              <a:t>water</a:t>
            </a:r>
            <a:r>
              <a:rPr lang="tr-TR" baseline="0" dirty="0" smtClean="0"/>
              <a:t>, </a:t>
            </a:r>
            <a:r>
              <a:rPr lang="tr-TR" baseline="0" dirty="0" err="1" smtClean="0"/>
              <a:t>wastewater</a:t>
            </a:r>
            <a:r>
              <a:rPr lang="tr-TR" baseline="0" dirty="0" smtClean="0"/>
              <a:t> </a:t>
            </a:r>
            <a:r>
              <a:rPr lang="tr-TR" baseline="0" dirty="0" err="1" smtClean="0"/>
              <a:t>pollution</a:t>
            </a:r>
            <a:r>
              <a:rPr lang="tr-TR" baseline="0" dirty="0" smtClean="0"/>
              <a:t>, </a:t>
            </a:r>
            <a:r>
              <a:rPr lang="tr-TR" baseline="0" dirty="0" err="1" smtClean="0"/>
              <a:t>air</a:t>
            </a:r>
            <a:r>
              <a:rPr lang="tr-TR" baseline="0" dirty="0" smtClean="0"/>
              <a:t> </a:t>
            </a:r>
            <a:r>
              <a:rPr lang="tr-TR" baseline="0" dirty="0" err="1" smtClean="0"/>
              <a:t>pollution</a:t>
            </a:r>
            <a:r>
              <a:rPr lang="tr-TR" baseline="0" dirty="0" smtClean="0"/>
              <a:t> </a:t>
            </a:r>
            <a:r>
              <a:rPr lang="tr-TR" baseline="0" dirty="0" err="1" smtClean="0"/>
              <a:t>due</a:t>
            </a:r>
            <a:r>
              <a:rPr lang="tr-TR" baseline="0" dirty="0" smtClean="0"/>
              <a:t> </a:t>
            </a:r>
            <a:r>
              <a:rPr lang="tr-TR" baseline="0" dirty="0" err="1" smtClean="0"/>
              <a:t>to</a:t>
            </a:r>
            <a:r>
              <a:rPr lang="tr-TR" baseline="0" dirty="0" smtClean="0"/>
              <a:t> </a:t>
            </a:r>
            <a:r>
              <a:rPr lang="tr-TR" baseline="0" dirty="0" err="1" smtClean="0"/>
              <a:t>increased</a:t>
            </a:r>
            <a:r>
              <a:rPr lang="tr-TR" baseline="0" dirty="0" smtClean="0"/>
              <a:t> </a:t>
            </a:r>
            <a:r>
              <a:rPr lang="tr-TR" baseline="0" dirty="0" err="1" smtClean="0"/>
              <a:t>traffic</a:t>
            </a:r>
            <a:r>
              <a:rPr lang="tr-TR" baseline="0" dirty="0" smtClean="0"/>
              <a:t> </a:t>
            </a:r>
            <a:r>
              <a:rPr lang="tr-TR" baseline="0" dirty="0" err="1" smtClean="0"/>
              <a:t>and</a:t>
            </a:r>
            <a:r>
              <a:rPr lang="tr-TR" baseline="0" dirty="0" smtClean="0"/>
              <a:t> </a:t>
            </a:r>
            <a:r>
              <a:rPr lang="tr-TR" baseline="0" dirty="0" err="1" smtClean="0"/>
              <a:t>many</a:t>
            </a:r>
            <a:r>
              <a:rPr lang="tr-TR" baseline="0" dirty="0" smtClean="0"/>
              <a:t> </a:t>
            </a:r>
            <a:r>
              <a:rPr lang="tr-TR" baseline="0" dirty="0" err="1" smtClean="0"/>
              <a:t>other</a:t>
            </a:r>
            <a:r>
              <a:rPr lang="tr-TR" baseline="0" dirty="0" smtClean="0"/>
              <a:t> </a:t>
            </a:r>
            <a:r>
              <a:rPr lang="tr-TR" baseline="0" dirty="0" err="1" smtClean="0"/>
              <a:t>things</a:t>
            </a:r>
            <a:endParaRPr lang="tr-TR" baseline="0" dirty="0" smtClean="0"/>
          </a:p>
        </p:txBody>
      </p:sp>
      <p:sp>
        <p:nvSpPr>
          <p:cNvPr id="4" name="3 Slayt Numarası Yer Tutucusu"/>
          <p:cNvSpPr>
            <a:spLocks noGrp="1"/>
          </p:cNvSpPr>
          <p:nvPr>
            <p:ph type="sldNum" sz="quarter" idx="10"/>
          </p:nvPr>
        </p:nvSpPr>
        <p:spPr/>
        <p:txBody>
          <a:bodyPr/>
          <a:lstStyle/>
          <a:p>
            <a:fld id="{C03C66F9-4EFE-41C6-A24D-7E5308E5AA17}"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Lets</a:t>
            </a:r>
            <a:r>
              <a:rPr lang="tr-TR" baseline="0" dirty="0" smtClean="0"/>
              <a:t> </a:t>
            </a:r>
            <a:r>
              <a:rPr lang="tr-TR" baseline="0" dirty="0" err="1" smtClean="0"/>
              <a:t>look</a:t>
            </a:r>
            <a:r>
              <a:rPr lang="tr-TR" baseline="0" dirty="0" smtClean="0"/>
              <a:t> at </a:t>
            </a:r>
            <a:r>
              <a:rPr lang="tr-TR" baseline="0" dirty="0" err="1" smtClean="0"/>
              <a:t>the</a:t>
            </a:r>
            <a:r>
              <a:rPr lang="tr-TR" baseline="0" dirty="0" smtClean="0"/>
              <a:t> </a:t>
            </a:r>
            <a:r>
              <a:rPr lang="tr-TR" baseline="0" dirty="0" err="1" smtClean="0"/>
              <a:t>legislation</a:t>
            </a:r>
            <a:r>
              <a:rPr lang="tr-TR" baseline="0" dirty="0" smtClean="0"/>
              <a:t> </a:t>
            </a:r>
            <a:r>
              <a:rPr lang="tr-TR" baseline="0" dirty="0" err="1" smtClean="0"/>
              <a:t>and</a:t>
            </a:r>
            <a:r>
              <a:rPr lang="tr-TR" baseline="0" dirty="0" smtClean="0"/>
              <a:t> </a:t>
            </a:r>
            <a:r>
              <a:rPr lang="tr-TR" baseline="0" dirty="0" err="1" smtClean="0"/>
              <a:t>major</a:t>
            </a:r>
            <a:r>
              <a:rPr lang="tr-TR" baseline="0" dirty="0" smtClean="0"/>
              <a:t> </a:t>
            </a:r>
            <a:r>
              <a:rPr lang="tr-TR" baseline="0" dirty="0" err="1" smtClean="0"/>
              <a:t>laws</a:t>
            </a:r>
            <a:r>
              <a:rPr lang="tr-TR" baseline="0" dirty="0" smtClean="0"/>
              <a:t> </a:t>
            </a:r>
            <a:r>
              <a:rPr lang="tr-TR" baseline="0" dirty="0" err="1" smtClean="0"/>
              <a:t>that</a:t>
            </a:r>
            <a:r>
              <a:rPr lang="tr-TR" baseline="0" dirty="0" smtClean="0"/>
              <a:t> </a:t>
            </a:r>
            <a:r>
              <a:rPr lang="tr-TR" baseline="0" dirty="0" err="1" smtClean="0"/>
              <a:t>are</a:t>
            </a:r>
            <a:r>
              <a:rPr lang="tr-TR" baseline="0" dirty="0" smtClean="0"/>
              <a:t> </a:t>
            </a:r>
            <a:r>
              <a:rPr lang="tr-TR" baseline="0" dirty="0" err="1" smtClean="0"/>
              <a:t>related</a:t>
            </a:r>
            <a:r>
              <a:rPr lang="tr-TR" baseline="0" dirty="0" smtClean="0"/>
              <a:t> </a:t>
            </a:r>
            <a:r>
              <a:rPr lang="tr-TR" baseline="0" dirty="0" err="1" smtClean="0"/>
              <a:t>with</a:t>
            </a:r>
            <a:r>
              <a:rPr lang="tr-TR" baseline="0" dirty="0" smtClean="0"/>
              <a:t> </a:t>
            </a:r>
            <a:r>
              <a:rPr lang="tr-TR" baseline="0" dirty="0" err="1" smtClean="0"/>
              <a:t>environment</a:t>
            </a:r>
            <a:r>
              <a:rPr lang="tr-TR" baseline="0" dirty="0" smtClean="0"/>
              <a:t> in </a:t>
            </a:r>
            <a:r>
              <a:rPr lang="tr-TR" baseline="0" dirty="0" err="1" smtClean="0"/>
              <a:t>north</a:t>
            </a:r>
            <a:r>
              <a:rPr lang="tr-TR" baseline="0" dirty="0" smtClean="0"/>
              <a:t> </a:t>
            </a:r>
            <a:r>
              <a:rPr lang="tr-TR" baseline="0" dirty="0" err="1" smtClean="0"/>
              <a:t>Cyprus</a:t>
            </a:r>
            <a:r>
              <a:rPr lang="tr-TR" baseline="0" dirty="0" smtClean="0"/>
              <a:t>.</a:t>
            </a:r>
          </a:p>
          <a:p>
            <a:r>
              <a:rPr lang="tr-TR" baseline="0" dirty="0" err="1" smtClean="0"/>
              <a:t>There</a:t>
            </a:r>
            <a:r>
              <a:rPr lang="tr-TR" baseline="0" dirty="0" smtClean="0"/>
              <a:t> </a:t>
            </a:r>
            <a:r>
              <a:rPr lang="tr-TR" baseline="0" dirty="0" err="1" smtClean="0"/>
              <a:t>are</a:t>
            </a:r>
            <a:r>
              <a:rPr lang="tr-TR" baseline="0" dirty="0" smtClean="0"/>
              <a:t> o</a:t>
            </a:r>
            <a:r>
              <a:rPr lang="en-US" noProof="0" dirty="0" err="1" smtClean="0"/>
              <a:t>ver</a:t>
            </a:r>
            <a:r>
              <a:rPr lang="en-US" noProof="0" dirty="0" smtClean="0"/>
              <a:t> 50 laws related with environmental management and protection. 5 major laws are directly related with environmental protection. These are;</a:t>
            </a:r>
          </a:p>
          <a:p>
            <a:pPr marL="247620" indent="-247620" defTabSz="990478">
              <a:buFont typeface="+mj-lt"/>
              <a:buAutoNum type="arabicPeriod"/>
              <a:defRPr/>
            </a:pPr>
            <a:r>
              <a:rPr lang="en-US" noProof="0" dirty="0" smtClean="0"/>
              <a:t>Environment Law 18/2012; </a:t>
            </a:r>
            <a:r>
              <a:rPr lang="tr-TR" noProof="0" dirty="0" err="1" smtClean="0"/>
              <a:t>This</a:t>
            </a:r>
            <a:r>
              <a:rPr lang="tr-TR" baseline="0" noProof="0" dirty="0" smtClean="0"/>
              <a:t> </a:t>
            </a:r>
            <a:r>
              <a:rPr lang="tr-TR" baseline="0" noProof="0" dirty="0" err="1" smtClean="0"/>
              <a:t>law</a:t>
            </a:r>
            <a:r>
              <a:rPr lang="tr-TR" baseline="0" noProof="0" dirty="0" smtClean="0"/>
              <a:t> is a </a:t>
            </a:r>
            <a:r>
              <a:rPr lang="tr-TR" baseline="0" noProof="0" dirty="0" err="1" smtClean="0"/>
              <a:t>very</a:t>
            </a:r>
            <a:r>
              <a:rPr lang="tr-TR" baseline="0" noProof="0" dirty="0" smtClean="0"/>
              <a:t> </a:t>
            </a:r>
            <a:r>
              <a:rPr lang="tr-TR" baseline="0" noProof="0" dirty="0" err="1" smtClean="0"/>
              <a:t>new</a:t>
            </a:r>
            <a:r>
              <a:rPr lang="tr-TR" baseline="0" noProof="0" dirty="0" smtClean="0"/>
              <a:t> </a:t>
            </a:r>
            <a:r>
              <a:rPr lang="tr-TR" baseline="0" noProof="0" dirty="0" err="1" smtClean="0"/>
              <a:t>law</a:t>
            </a:r>
            <a:r>
              <a:rPr lang="tr-TR" baseline="0" noProof="0" dirty="0" smtClean="0"/>
              <a:t> </a:t>
            </a:r>
            <a:r>
              <a:rPr lang="tr-TR" baseline="0" noProof="0" dirty="0" err="1" smtClean="0"/>
              <a:t>that</a:t>
            </a:r>
            <a:r>
              <a:rPr lang="tr-TR" baseline="0" noProof="0" dirty="0" smtClean="0"/>
              <a:t> is </a:t>
            </a:r>
            <a:r>
              <a:rPr lang="en-US" noProof="0" dirty="0" smtClean="0"/>
              <a:t>aligned with EU </a:t>
            </a:r>
            <a:r>
              <a:rPr lang="tr-TR" noProof="0" dirty="0" err="1" smtClean="0"/>
              <a:t>directives</a:t>
            </a:r>
            <a:r>
              <a:rPr lang="tr-TR" noProof="0" dirty="0" smtClean="0"/>
              <a:t>.</a:t>
            </a:r>
            <a:r>
              <a:rPr lang="tr-TR" baseline="0" noProof="0" dirty="0" smtClean="0"/>
              <a:t> </a:t>
            </a:r>
            <a:r>
              <a:rPr lang="tr-TR" baseline="0" noProof="0" dirty="0" err="1" smtClean="0"/>
              <a:t>It</a:t>
            </a:r>
            <a:r>
              <a:rPr lang="tr-TR" baseline="0" noProof="0" dirty="0" smtClean="0"/>
              <a:t> </a:t>
            </a:r>
            <a:r>
              <a:rPr lang="tr-TR" baseline="0" noProof="0" dirty="0" err="1" smtClean="0"/>
              <a:t>requires</a:t>
            </a:r>
            <a:r>
              <a:rPr lang="tr-TR" baseline="0" noProof="0" dirty="0" smtClean="0"/>
              <a:t> </a:t>
            </a:r>
            <a:r>
              <a:rPr lang="tr-TR" baseline="0" noProof="0" dirty="0" err="1" smtClean="0"/>
              <a:t>over</a:t>
            </a:r>
            <a:r>
              <a:rPr lang="tr-TR" baseline="0" noProof="0" dirty="0" smtClean="0"/>
              <a:t> 50 </a:t>
            </a:r>
            <a:r>
              <a:rPr lang="tr-TR" baseline="0" noProof="0" dirty="0" err="1" smtClean="0"/>
              <a:t>secondary</a:t>
            </a:r>
            <a:r>
              <a:rPr lang="tr-TR" baseline="0" noProof="0" dirty="0" smtClean="0"/>
              <a:t> </a:t>
            </a:r>
            <a:r>
              <a:rPr lang="tr-TR" baseline="0" noProof="0" dirty="0" err="1" smtClean="0"/>
              <a:t>laws</a:t>
            </a:r>
            <a:r>
              <a:rPr lang="tr-TR" baseline="0" noProof="0" dirty="0" smtClean="0"/>
              <a:t> (tüzük as </a:t>
            </a:r>
            <a:r>
              <a:rPr lang="tr-TR" baseline="0" noProof="0" dirty="0" err="1" smtClean="0"/>
              <a:t>we</a:t>
            </a:r>
            <a:r>
              <a:rPr lang="tr-TR" baseline="0" noProof="0" dirty="0" smtClean="0"/>
              <a:t> </a:t>
            </a:r>
            <a:r>
              <a:rPr lang="tr-TR" baseline="0" noProof="0" dirty="0" err="1" smtClean="0"/>
              <a:t>call</a:t>
            </a:r>
            <a:r>
              <a:rPr lang="tr-TR" baseline="0" noProof="0" dirty="0" smtClean="0"/>
              <a:t> </a:t>
            </a:r>
            <a:r>
              <a:rPr lang="tr-TR" baseline="0" noProof="0" dirty="0" err="1" smtClean="0"/>
              <a:t>them</a:t>
            </a:r>
            <a:r>
              <a:rPr lang="tr-TR" baseline="0" noProof="0" dirty="0" smtClean="0"/>
              <a:t>) </a:t>
            </a:r>
            <a:r>
              <a:rPr lang="tr-TR" baseline="0" noProof="0" dirty="0" err="1" smtClean="0"/>
              <a:t>to</a:t>
            </a:r>
            <a:r>
              <a:rPr lang="tr-TR" baseline="0" noProof="0" dirty="0" smtClean="0"/>
              <a:t> be </a:t>
            </a:r>
            <a:r>
              <a:rPr lang="tr-TR" baseline="0" noProof="0" dirty="0" err="1" smtClean="0"/>
              <a:t>passed</a:t>
            </a:r>
            <a:r>
              <a:rPr lang="tr-TR" baseline="0" noProof="0" dirty="0" smtClean="0"/>
              <a:t> </a:t>
            </a:r>
            <a:r>
              <a:rPr lang="tr-TR" baseline="0" noProof="0" dirty="0" err="1" smtClean="0"/>
              <a:t>for</a:t>
            </a:r>
            <a:r>
              <a:rPr lang="tr-TR" baseline="0" noProof="0" dirty="0" smtClean="0"/>
              <a:t> </a:t>
            </a:r>
            <a:r>
              <a:rPr lang="tr-TR" baseline="0" noProof="0" dirty="0" err="1" smtClean="0"/>
              <a:t>example</a:t>
            </a:r>
            <a:r>
              <a:rPr lang="tr-TR" baseline="0" noProof="0" dirty="0" smtClean="0"/>
              <a:t> </a:t>
            </a:r>
            <a:r>
              <a:rPr lang="tr-TR" baseline="0" noProof="0" dirty="0" err="1" smtClean="0"/>
              <a:t>for</a:t>
            </a:r>
            <a:r>
              <a:rPr lang="tr-TR" baseline="0" noProof="0" dirty="0" smtClean="0"/>
              <a:t> </a:t>
            </a:r>
            <a:r>
              <a:rPr lang="tr-TR" baseline="0" noProof="0" dirty="0" err="1" smtClean="0"/>
              <a:t>landfilling</a:t>
            </a:r>
            <a:r>
              <a:rPr lang="tr-TR" baseline="0" noProof="0" dirty="0" smtClean="0"/>
              <a:t>, </a:t>
            </a:r>
            <a:r>
              <a:rPr lang="tr-TR" baseline="0" noProof="0" dirty="0" err="1" smtClean="0"/>
              <a:t>strategic</a:t>
            </a:r>
            <a:r>
              <a:rPr lang="tr-TR" baseline="0" noProof="0" dirty="0" smtClean="0"/>
              <a:t> </a:t>
            </a:r>
            <a:r>
              <a:rPr lang="tr-TR" baseline="0" noProof="0" dirty="0" err="1" smtClean="0"/>
              <a:t>environmental</a:t>
            </a:r>
            <a:r>
              <a:rPr lang="tr-TR" baseline="0" noProof="0" dirty="0" smtClean="0"/>
              <a:t> </a:t>
            </a:r>
            <a:r>
              <a:rPr lang="tr-TR" baseline="0" noProof="0" dirty="0" err="1" smtClean="0"/>
              <a:t>impact</a:t>
            </a:r>
            <a:r>
              <a:rPr lang="tr-TR" baseline="0" noProof="0" dirty="0" smtClean="0"/>
              <a:t> </a:t>
            </a:r>
            <a:r>
              <a:rPr lang="tr-TR" baseline="0" noProof="0" dirty="0" err="1" smtClean="0"/>
              <a:t>asessment</a:t>
            </a:r>
            <a:r>
              <a:rPr lang="tr-TR" baseline="0" noProof="0" dirty="0" smtClean="0"/>
              <a:t>, urban </a:t>
            </a:r>
            <a:r>
              <a:rPr lang="tr-TR" baseline="0" noProof="0" dirty="0" err="1" smtClean="0"/>
              <a:t>wastewater</a:t>
            </a:r>
            <a:r>
              <a:rPr lang="tr-TR" baseline="0" noProof="0" dirty="0" smtClean="0"/>
              <a:t> </a:t>
            </a:r>
            <a:r>
              <a:rPr lang="tr-TR" baseline="0" noProof="0" dirty="0" err="1" smtClean="0"/>
              <a:t>treatment</a:t>
            </a:r>
            <a:r>
              <a:rPr lang="tr-TR" baseline="0" noProof="0" dirty="0" smtClean="0"/>
              <a:t>. </a:t>
            </a:r>
            <a:r>
              <a:rPr lang="tr-TR" baseline="0" noProof="0" dirty="0" err="1" smtClean="0"/>
              <a:t>Most</a:t>
            </a:r>
            <a:r>
              <a:rPr lang="tr-TR" baseline="0" noProof="0" dirty="0" smtClean="0"/>
              <a:t> of </a:t>
            </a:r>
            <a:r>
              <a:rPr lang="tr-TR" baseline="0" noProof="0" dirty="0" err="1" smtClean="0"/>
              <a:t>these</a:t>
            </a:r>
            <a:r>
              <a:rPr lang="tr-TR" baseline="0" noProof="0" dirty="0" smtClean="0"/>
              <a:t> </a:t>
            </a:r>
            <a:r>
              <a:rPr lang="tr-TR" baseline="0" noProof="0" dirty="0" err="1" smtClean="0"/>
              <a:t>sendoray</a:t>
            </a:r>
            <a:r>
              <a:rPr lang="tr-TR" baseline="0" noProof="0" dirty="0" smtClean="0"/>
              <a:t> </a:t>
            </a:r>
            <a:r>
              <a:rPr lang="tr-TR" baseline="0" noProof="0" dirty="0" err="1" smtClean="0"/>
              <a:t>laws</a:t>
            </a:r>
            <a:r>
              <a:rPr lang="tr-TR" baseline="0" noProof="0" dirty="0" smtClean="0"/>
              <a:t> </a:t>
            </a:r>
            <a:r>
              <a:rPr lang="tr-TR" baseline="0" noProof="0" dirty="0" err="1" smtClean="0"/>
              <a:t>are</a:t>
            </a:r>
            <a:r>
              <a:rPr lang="tr-TR" baseline="0" noProof="0" dirty="0" smtClean="0"/>
              <a:t> </a:t>
            </a:r>
            <a:r>
              <a:rPr lang="tr-TR" baseline="0" noProof="0" dirty="0" err="1" smtClean="0"/>
              <a:t>mising</a:t>
            </a:r>
            <a:r>
              <a:rPr lang="tr-TR" baseline="0" noProof="0" dirty="0" smtClean="0"/>
              <a:t> </a:t>
            </a:r>
            <a:r>
              <a:rPr lang="tr-TR" baseline="0" noProof="0" dirty="0" err="1" smtClean="0"/>
              <a:t>therefore</a:t>
            </a:r>
            <a:r>
              <a:rPr lang="tr-TR" baseline="0" noProof="0" dirty="0" smtClean="0"/>
              <a:t> </a:t>
            </a:r>
            <a:r>
              <a:rPr lang="tr-TR" baseline="0" noProof="0" dirty="0" err="1" smtClean="0"/>
              <a:t>we</a:t>
            </a:r>
            <a:r>
              <a:rPr lang="tr-TR" baseline="0" noProof="0" dirty="0" smtClean="0"/>
              <a:t> can say </a:t>
            </a:r>
            <a:r>
              <a:rPr lang="tr-TR" baseline="0" noProof="0" dirty="0" err="1" smtClean="0"/>
              <a:t>that</a:t>
            </a:r>
            <a:r>
              <a:rPr lang="tr-TR" baseline="0" noProof="0" dirty="0" smtClean="0"/>
              <a:t> </a:t>
            </a:r>
            <a:r>
              <a:rPr lang="tr-TR" baseline="0" noProof="0" dirty="0" err="1" smtClean="0"/>
              <a:t>the</a:t>
            </a:r>
            <a:r>
              <a:rPr lang="tr-TR" baseline="0" noProof="0" dirty="0" smtClean="0"/>
              <a:t> </a:t>
            </a:r>
            <a:r>
              <a:rPr lang="tr-TR" baseline="0" noProof="0" dirty="0" err="1" smtClean="0"/>
              <a:t>law</a:t>
            </a:r>
            <a:r>
              <a:rPr lang="tr-TR" baseline="0" noProof="0" dirty="0" smtClean="0"/>
              <a:t> has </a:t>
            </a:r>
            <a:r>
              <a:rPr lang="tr-TR" baseline="0" noProof="0" dirty="0" err="1" smtClean="0"/>
              <a:t>many</a:t>
            </a:r>
            <a:r>
              <a:rPr lang="tr-TR" baseline="0" noProof="0" dirty="0" smtClean="0"/>
              <a:t> </a:t>
            </a:r>
            <a:r>
              <a:rPr lang="tr-TR" baseline="0" noProof="0" dirty="0" err="1" smtClean="0"/>
              <a:t>gaps</a:t>
            </a:r>
            <a:r>
              <a:rPr lang="tr-TR" baseline="0" noProof="0" dirty="0" smtClean="0"/>
              <a:t>.</a:t>
            </a:r>
            <a:endParaRPr lang="en-US" noProof="0" dirty="0" smtClean="0"/>
          </a:p>
          <a:p>
            <a:pPr marL="247620" indent="-247620">
              <a:buFont typeface="+mj-lt"/>
              <a:buAutoNum type="arabicPeriod"/>
            </a:pPr>
            <a:r>
              <a:rPr lang="en-US" noProof="0" dirty="0" smtClean="0"/>
              <a:t>Law on development and zoning 55/89; Orders preparation of a national development plan and individual development plans for cities. </a:t>
            </a:r>
            <a:r>
              <a:rPr lang="tr-TR" noProof="0" dirty="0" err="1" smtClean="0"/>
              <a:t>This</a:t>
            </a:r>
            <a:r>
              <a:rPr lang="tr-TR" noProof="0" dirty="0" smtClean="0"/>
              <a:t> </a:t>
            </a:r>
            <a:r>
              <a:rPr lang="tr-TR" noProof="0" dirty="0" err="1" smtClean="0"/>
              <a:t>law</a:t>
            </a:r>
            <a:r>
              <a:rPr lang="tr-TR" noProof="0" dirty="0" smtClean="0"/>
              <a:t> is </a:t>
            </a:r>
            <a:r>
              <a:rPr lang="tr-TR" noProof="0" dirty="0" err="1" smtClean="0"/>
              <a:t>also</a:t>
            </a:r>
            <a:r>
              <a:rPr lang="tr-TR" noProof="0" dirty="0" smtClean="0"/>
              <a:t> not</a:t>
            </a:r>
            <a:r>
              <a:rPr lang="tr-TR" baseline="0" noProof="0" dirty="0" smtClean="0"/>
              <a:t> </a:t>
            </a:r>
            <a:r>
              <a:rPr lang="tr-TR" baseline="0" noProof="0" dirty="0" err="1" smtClean="0"/>
              <a:t>fully</a:t>
            </a:r>
            <a:r>
              <a:rPr lang="tr-TR" baseline="0" noProof="0" dirty="0" smtClean="0"/>
              <a:t> in </a:t>
            </a:r>
            <a:r>
              <a:rPr lang="tr-TR" baseline="0" noProof="0" dirty="0" err="1" smtClean="0"/>
              <a:t>force</a:t>
            </a:r>
            <a:r>
              <a:rPr lang="tr-TR" baseline="0" noProof="0" dirty="0" smtClean="0"/>
              <a:t> since </a:t>
            </a:r>
            <a:r>
              <a:rPr lang="tr-TR" baseline="0" noProof="0" dirty="0" err="1" smtClean="0"/>
              <a:t>only</a:t>
            </a:r>
            <a:r>
              <a:rPr lang="tr-TR" baseline="0" noProof="0" dirty="0" smtClean="0"/>
              <a:t> </a:t>
            </a:r>
            <a:r>
              <a:rPr lang="tr-TR" baseline="0" noProof="0" dirty="0" err="1" smtClean="0"/>
              <a:t>Nicosia</a:t>
            </a:r>
            <a:r>
              <a:rPr lang="tr-TR" baseline="0" noProof="0" dirty="0" smtClean="0"/>
              <a:t> has a </a:t>
            </a:r>
            <a:r>
              <a:rPr lang="tr-TR" baseline="0" noProof="0" dirty="0" err="1" smtClean="0"/>
              <a:t>development</a:t>
            </a:r>
            <a:r>
              <a:rPr lang="tr-TR" baseline="0" noProof="0" dirty="0" smtClean="0"/>
              <a:t> plan as a </a:t>
            </a:r>
            <a:r>
              <a:rPr lang="tr-TR" baseline="0" noProof="0" dirty="0" err="1" smtClean="0"/>
              <a:t>town</a:t>
            </a:r>
            <a:r>
              <a:rPr lang="tr-TR" baseline="0" noProof="0" dirty="0" smtClean="0"/>
              <a:t>. </a:t>
            </a:r>
            <a:r>
              <a:rPr lang="tr-TR" baseline="0" noProof="0" dirty="0" err="1" smtClean="0"/>
              <a:t>For</a:t>
            </a:r>
            <a:r>
              <a:rPr lang="tr-TR" baseline="0" noProof="0" dirty="0" smtClean="0"/>
              <a:t> </a:t>
            </a:r>
            <a:r>
              <a:rPr lang="tr-TR" baseline="0" noProof="0" dirty="0" err="1" smtClean="0"/>
              <a:t>exampe</a:t>
            </a:r>
            <a:r>
              <a:rPr lang="tr-TR" baseline="0" noProof="0" dirty="0" smtClean="0"/>
              <a:t> Girne has no </a:t>
            </a:r>
            <a:r>
              <a:rPr lang="tr-TR" baseline="0" noProof="0" dirty="0" err="1" smtClean="0"/>
              <a:t>development</a:t>
            </a:r>
            <a:r>
              <a:rPr lang="tr-TR" baseline="0" noProof="0" dirty="0" smtClean="0"/>
              <a:t> plan </a:t>
            </a:r>
            <a:r>
              <a:rPr lang="tr-TR" baseline="0" noProof="0" dirty="0" err="1" smtClean="0"/>
              <a:t>and</a:t>
            </a:r>
            <a:r>
              <a:rPr lang="tr-TR" baseline="0" noProof="0" dirty="0" smtClean="0"/>
              <a:t> it is </a:t>
            </a:r>
            <a:r>
              <a:rPr lang="tr-TR" baseline="0" noProof="0" dirty="0" err="1" smtClean="0"/>
              <a:t>governed</a:t>
            </a:r>
            <a:r>
              <a:rPr lang="tr-TR" baseline="0" noProof="0" dirty="0" smtClean="0"/>
              <a:t> </a:t>
            </a:r>
            <a:r>
              <a:rPr lang="tr-TR" baseline="0" noProof="0" dirty="0" err="1" smtClean="0"/>
              <a:t>by</a:t>
            </a:r>
            <a:r>
              <a:rPr lang="tr-TR" baseline="0" noProof="0" dirty="0" smtClean="0"/>
              <a:t> </a:t>
            </a:r>
            <a:r>
              <a:rPr lang="tr-TR" baseline="0" noProof="0" dirty="0" err="1" smtClean="0"/>
              <a:t>ministerial</a:t>
            </a:r>
            <a:r>
              <a:rPr lang="tr-TR" baseline="0" noProof="0" dirty="0" smtClean="0"/>
              <a:t> </a:t>
            </a:r>
            <a:r>
              <a:rPr lang="tr-TR" baseline="0" noProof="0" dirty="0" err="1" smtClean="0"/>
              <a:t>decrees</a:t>
            </a:r>
            <a:r>
              <a:rPr lang="tr-TR" baseline="0" noProof="0" dirty="0" smtClean="0"/>
              <a:t> </a:t>
            </a:r>
            <a:r>
              <a:rPr lang="tr-TR" baseline="0" noProof="0" dirty="0" err="1" smtClean="0"/>
              <a:t>that</a:t>
            </a:r>
            <a:r>
              <a:rPr lang="tr-TR" baseline="0" noProof="0" dirty="0" smtClean="0"/>
              <a:t> </a:t>
            </a:r>
            <a:r>
              <a:rPr lang="tr-TR" baseline="0" noProof="0" dirty="0" err="1" smtClean="0"/>
              <a:t>are</a:t>
            </a:r>
            <a:r>
              <a:rPr lang="tr-TR" baseline="0" noProof="0" dirty="0" smtClean="0"/>
              <a:t> </a:t>
            </a:r>
            <a:r>
              <a:rPr lang="tr-TR" baseline="0" noProof="0" dirty="0" err="1" smtClean="0"/>
              <a:t>susceptible</a:t>
            </a:r>
            <a:r>
              <a:rPr lang="tr-TR" baseline="0" noProof="0" dirty="0" smtClean="0"/>
              <a:t> </a:t>
            </a:r>
            <a:r>
              <a:rPr lang="tr-TR" baseline="0" noProof="0" dirty="0" err="1" smtClean="0"/>
              <a:t>to</a:t>
            </a:r>
            <a:r>
              <a:rPr lang="tr-TR" baseline="0" noProof="0" dirty="0" smtClean="0"/>
              <a:t> </a:t>
            </a:r>
            <a:r>
              <a:rPr lang="tr-TR" baseline="0" noProof="0" dirty="0" err="1" smtClean="0"/>
              <a:t>change</a:t>
            </a:r>
            <a:r>
              <a:rPr lang="tr-TR" baseline="0" noProof="0" dirty="0" smtClean="0"/>
              <a:t> </a:t>
            </a:r>
            <a:r>
              <a:rPr lang="tr-TR" baseline="0" noProof="0" dirty="0" err="1" smtClean="0"/>
              <a:t>with</a:t>
            </a:r>
            <a:r>
              <a:rPr lang="tr-TR" baseline="0" noProof="0" dirty="0" smtClean="0"/>
              <a:t> </a:t>
            </a:r>
            <a:r>
              <a:rPr lang="tr-TR" baseline="0" noProof="0" dirty="0" err="1" smtClean="0"/>
              <a:t>changing</a:t>
            </a:r>
            <a:r>
              <a:rPr lang="tr-TR" baseline="0" noProof="0" dirty="0" smtClean="0"/>
              <a:t> </a:t>
            </a:r>
            <a:r>
              <a:rPr lang="tr-TR" baseline="0" noProof="0" dirty="0" err="1" smtClean="0"/>
              <a:t>cabinets</a:t>
            </a:r>
            <a:r>
              <a:rPr lang="tr-TR" baseline="0" noProof="0" dirty="0" smtClean="0"/>
              <a:t>/</a:t>
            </a:r>
            <a:r>
              <a:rPr lang="tr-TR" baseline="0" noProof="0" dirty="0" err="1" smtClean="0"/>
              <a:t>ministers</a:t>
            </a:r>
            <a:r>
              <a:rPr lang="tr-TR" baseline="0" noProof="0" dirty="0" smtClean="0"/>
              <a:t> </a:t>
            </a:r>
            <a:r>
              <a:rPr lang="tr-TR" baseline="0" noProof="0" dirty="0" err="1" smtClean="0"/>
              <a:t>and</a:t>
            </a:r>
            <a:r>
              <a:rPr lang="tr-TR" baseline="0" noProof="0" dirty="0" smtClean="0"/>
              <a:t> </a:t>
            </a:r>
            <a:r>
              <a:rPr lang="tr-TR" baseline="0" noProof="0" dirty="0" err="1" smtClean="0"/>
              <a:t>decrees</a:t>
            </a:r>
            <a:r>
              <a:rPr lang="tr-TR" baseline="0" noProof="0" dirty="0" smtClean="0"/>
              <a:t> </a:t>
            </a:r>
            <a:r>
              <a:rPr lang="tr-TR" baseline="0" noProof="0" dirty="0" err="1" smtClean="0"/>
              <a:t>have</a:t>
            </a:r>
            <a:r>
              <a:rPr lang="tr-TR" baseline="0" noProof="0" dirty="0" smtClean="0"/>
              <a:t> no </a:t>
            </a:r>
            <a:r>
              <a:rPr lang="tr-TR" baseline="0" noProof="0" dirty="0" err="1" smtClean="0"/>
              <a:t>provisions</a:t>
            </a:r>
            <a:r>
              <a:rPr lang="tr-TR" baseline="0" noProof="0" dirty="0" smtClean="0"/>
              <a:t> </a:t>
            </a:r>
            <a:r>
              <a:rPr lang="tr-TR" baseline="0" noProof="0" dirty="0" err="1" smtClean="0"/>
              <a:t>for</a:t>
            </a:r>
            <a:r>
              <a:rPr lang="tr-TR" baseline="0" noProof="0" dirty="0" smtClean="0"/>
              <a:t> </a:t>
            </a:r>
            <a:r>
              <a:rPr lang="tr-TR" baseline="0" noProof="0" dirty="0" err="1" smtClean="0"/>
              <a:t>spatial</a:t>
            </a:r>
            <a:r>
              <a:rPr lang="tr-TR" baseline="0" noProof="0" dirty="0" smtClean="0"/>
              <a:t> </a:t>
            </a:r>
            <a:r>
              <a:rPr lang="tr-TR" baseline="0" noProof="0" dirty="0" err="1" smtClean="0"/>
              <a:t>planning</a:t>
            </a:r>
            <a:r>
              <a:rPr lang="tr-TR" baseline="0" noProof="0" dirty="0" smtClean="0"/>
              <a:t> of </a:t>
            </a:r>
            <a:r>
              <a:rPr lang="tr-TR" baseline="0" noProof="0" dirty="0" err="1" smtClean="0"/>
              <a:t>town</a:t>
            </a:r>
            <a:r>
              <a:rPr lang="tr-TR" baseline="0" noProof="0" dirty="0" smtClean="0"/>
              <a:t> </a:t>
            </a:r>
            <a:r>
              <a:rPr lang="tr-TR" baseline="0" noProof="0" dirty="0" err="1" smtClean="0"/>
              <a:t>development</a:t>
            </a:r>
            <a:r>
              <a:rPr lang="tr-TR" baseline="0" noProof="0" dirty="0" smtClean="0"/>
              <a:t>. </a:t>
            </a:r>
            <a:endParaRPr lang="en-US" noProof="0" dirty="0" smtClean="0"/>
          </a:p>
          <a:p>
            <a:pPr marL="247620" indent="-247620">
              <a:buFont typeface="+mj-lt"/>
              <a:buAutoNum type="arabicPeriod"/>
            </a:pPr>
            <a:r>
              <a:rPr lang="en-US" noProof="0" dirty="0" smtClean="0"/>
              <a:t>Municipalities law 51/95</a:t>
            </a:r>
            <a:r>
              <a:rPr lang="tr-TR" noProof="0" dirty="0" smtClean="0"/>
              <a:t>;</a:t>
            </a:r>
            <a:r>
              <a:rPr lang="tr-TR" baseline="0" noProof="0" dirty="0" smtClean="0"/>
              <a:t> </a:t>
            </a:r>
            <a:r>
              <a:rPr lang="tr-TR" baseline="0" noProof="0" dirty="0" err="1" smtClean="0"/>
              <a:t>Defines</a:t>
            </a:r>
            <a:r>
              <a:rPr lang="tr-TR" baseline="0" noProof="0" dirty="0" smtClean="0"/>
              <a:t> </a:t>
            </a:r>
            <a:r>
              <a:rPr lang="tr-TR" baseline="0" noProof="0" dirty="0" err="1" smtClean="0"/>
              <a:t>how</a:t>
            </a:r>
            <a:r>
              <a:rPr lang="tr-TR" baseline="0" noProof="0" dirty="0" smtClean="0"/>
              <a:t> </a:t>
            </a:r>
            <a:r>
              <a:rPr lang="tr-TR" baseline="0" noProof="0" dirty="0" err="1" smtClean="0"/>
              <a:t>municipalities</a:t>
            </a:r>
            <a:r>
              <a:rPr lang="tr-TR" baseline="0" noProof="0" dirty="0" smtClean="0"/>
              <a:t> </a:t>
            </a:r>
            <a:r>
              <a:rPr lang="tr-TR" baseline="0" noProof="0" dirty="0" err="1" smtClean="0"/>
              <a:t>are</a:t>
            </a:r>
            <a:r>
              <a:rPr lang="tr-TR" baseline="0" noProof="0" dirty="0" smtClean="0"/>
              <a:t> </a:t>
            </a:r>
            <a:r>
              <a:rPr lang="tr-TR" baseline="0" noProof="0" dirty="0" err="1" smtClean="0"/>
              <a:t>established</a:t>
            </a:r>
            <a:r>
              <a:rPr lang="tr-TR" baseline="0" noProof="0" dirty="0" smtClean="0"/>
              <a:t> </a:t>
            </a:r>
            <a:r>
              <a:rPr lang="tr-TR" baseline="0" noProof="0" dirty="0" err="1" smtClean="0"/>
              <a:t>and</a:t>
            </a:r>
            <a:r>
              <a:rPr lang="tr-TR" baseline="0" noProof="0" dirty="0" smtClean="0"/>
              <a:t> </a:t>
            </a:r>
            <a:r>
              <a:rPr lang="tr-TR" baseline="0" noProof="0" dirty="0" err="1" smtClean="0"/>
              <a:t>what</a:t>
            </a:r>
            <a:r>
              <a:rPr lang="tr-TR" baseline="0" noProof="0" dirty="0" smtClean="0"/>
              <a:t> </a:t>
            </a:r>
            <a:r>
              <a:rPr lang="tr-TR" baseline="0" noProof="0" dirty="0" err="1" smtClean="0"/>
              <a:t>their</a:t>
            </a:r>
            <a:r>
              <a:rPr lang="tr-TR" baseline="0" noProof="0" dirty="0" smtClean="0"/>
              <a:t> </a:t>
            </a:r>
            <a:r>
              <a:rPr lang="tr-TR" baseline="0" noProof="0" dirty="0" err="1" smtClean="0"/>
              <a:t>duties</a:t>
            </a:r>
            <a:r>
              <a:rPr lang="tr-TR" baseline="0" noProof="0" dirty="0" smtClean="0"/>
              <a:t> </a:t>
            </a:r>
            <a:r>
              <a:rPr lang="tr-TR" baseline="0" noProof="0" dirty="0" err="1" smtClean="0"/>
              <a:t>are</a:t>
            </a:r>
            <a:r>
              <a:rPr lang="tr-TR" baseline="0" noProof="0" dirty="0" smtClean="0"/>
              <a:t>.</a:t>
            </a:r>
            <a:endParaRPr lang="en-US" noProof="0" dirty="0" smtClean="0"/>
          </a:p>
          <a:p>
            <a:pPr marL="247620" indent="-247620">
              <a:buFont typeface="+mj-lt"/>
              <a:buAutoNum type="arabicPeriod"/>
            </a:pPr>
            <a:r>
              <a:rPr lang="en-US" noProof="0" dirty="0" smtClean="0"/>
              <a:t>Law on establishment, responsibilities and operations of Environmental Protection Department.</a:t>
            </a:r>
          </a:p>
          <a:p>
            <a:endParaRPr lang="tr-TR"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Main</a:t>
            </a:r>
            <a:r>
              <a:rPr lang="tr-TR" baseline="0" dirty="0" smtClean="0"/>
              <a:t> </a:t>
            </a:r>
            <a:r>
              <a:rPr lang="tr-TR" baseline="0" dirty="0" err="1" smtClean="0"/>
              <a:t>environmental</a:t>
            </a:r>
            <a:r>
              <a:rPr lang="tr-TR" baseline="0" dirty="0" smtClean="0"/>
              <a:t> </a:t>
            </a:r>
            <a:r>
              <a:rPr lang="tr-TR" baseline="0" dirty="0" err="1" smtClean="0"/>
              <a:t>issues</a:t>
            </a:r>
            <a:r>
              <a:rPr lang="tr-TR" baseline="0" dirty="0" smtClean="0"/>
              <a:t> in </a:t>
            </a:r>
            <a:r>
              <a:rPr lang="tr-TR" baseline="0" dirty="0" err="1" smtClean="0"/>
              <a:t>the</a:t>
            </a:r>
            <a:r>
              <a:rPr lang="tr-TR" baseline="0" dirty="0" smtClean="0"/>
              <a:t> </a:t>
            </a:r>
            <a:r>
              <a:rPr lang="tr-TR" baseline="0" dirty="0" err="1" smtClean="0"/>
              <a:t>northern</a:t>
            </a:r>
            <a:r>
              <a:rPr lang="tr-TR" baseline="0" dirty="0" smtClean="0"/>
              <a:t> </a:t>
            </a:r>
            <a:r>
              <a:rPr lang="tr-TR" baseline="0" dirty="0" err="1" smtClean="0"/>
              <a:t>part</a:t>
            </a:r>
            <a:r>
              <a:rPr lang="tr-TR" baseline="0" dirty="0" smtClean="0"/>
              <a:t> of </a:t>
            </a:r>
            <a:r>
              <a:rPr lang="tr-TR" baseline="0" dirty="0" err="1" smtClean="0"/>
              <a:t>Cyprus</a:t>
            </a:r>
            <a:r>
              <a:rPr lang="tr-TR" baseline="0" dirty="0" smtClean="0"/>
              <a:t> </a:t>
            </a:r>
            <a:r>
              <a:rPr lang="tr-TR" baseline="0" dirty="0" err="1" smtClean="0"/>
              <a:t>are</a:t>
            </a:r>
            <a:r>
              <a:rPr lang="tr-TR" baseline="0" dirty="0" smtClean="0"/>
              <a:t> </a:t>
            </a:r>
            <a:r>
              <a:rPr lang="tr-TR" baseline="0" dirty="0" err="1" smtClean="0"/>
              <a:t>related</a:t>
            </a:r>
            <a:r>
              <a:rPr lang="tr-TR" baseline="0" dirty="0" smtClean="0"/>
              <a:t> </a:t>
            </a:r>
            <a:r>
              <a:rPr lang="tr-TR" baseline="0" dirty="0" err="1" smtClean="0"/>
              <a:t>with</a:t>
            </a:r>
            <a:r>
              <a:rPr lang="tr-TR" baseline="0" dirty="0" smtClean="0"/>
              <a:t> </a:t>
            </a:r>
            <a:r>
              <a:rPr lang="tr-TR" baseline="0" dirty="0" err="1" smtClean="0"/>
              <a:t>the</a:t>
            </a:r>
            <a:r>
              <a:rPr lang="tr-TR" baseline="0" dirty="0" smtClean="0"/>
              <a:t> </a:t>
            </a:r>
            <a:r>
              <a:rPr lang="tr-TR" baseline="0" dirty="0" err="1" smtClean="0"/>
              <a:t>foundations</a:t>
            </a:r>
            <a:r>
              <a:rPr lang="tr-TR" baseline="0" dirty="0" smtClean="0"/>
              <a:t> </a:t>
            </a:r>
            <a:r>
              <a:rPr lang="tr-TR" baseline="0" dirty="0" err="1" smtClean="0"/>
              <a:t>and</a:t>
            </a:r>
            <a:r>
              <a:rPr lang="tr-TR" baseline="0" dirty="0" smtClean="0"/>
              <a:t> </a:t>
            </a:r>
            <a:r>
              <a:rPr lang="tr-TR" baseline="0" dirty="0" err="1" smtClean="0"/>
              <a:t>basic</a:t>
            </a:r>
            <a:r>
              <a:rPr lang="tr-TR" baseline="0" dirty="0" smtClean="0"/>
              <a:t> </a:t>
            </a:r>
            <a:r>
              <a:rPr lang="tr-TR" baseline="0" dirty="0" err="1" smtClean="0"/>
              <a:t>fields</a:t>
            </a:r>
            <a:r>
              <a:rPr lang="tr-TR" baseline="0" dirty="0" smtClean="0"/>
              <a:t> of </a:t>
            </a:r>
            <a:r>
              <a:rPr lang="tr-TR" baseline="0" dirty="0" err="1" smtClean="0"/>
              <a:t>environmental</a:t>
            </a:r>
            <a:r>
              <a:rPr lang="tr-TR" baseline="0" dirty="0" smtClean="0"/>
              <a:t> </a:t>
            </a:r>
            <a:r>
              <a:rPr lang="tr-TR" baseline="0" dirty="0" err="1" smtClean="0"/>
              <a:t>engineering</a:t>
            </a:r>
            <a:r>
              <a:rPr lang="tr-TR" baseline="0" dirty="0" smtClean="0"/>
              <a:t>. </a:t>
            </a:r>
            <a:r>
              <a:rPr lang="tr-TR" baseline="0" dirty="0" err="1" smtClean="0"/>
              <a:t>These</a:t>
            </a:r>
            <a:r>
              <a:rPr lang="tr-TR" baseline="0" dirty="0" smtClean="0"/>
              <a:t> </a:t>
            </a:r>
            <a:r>
              <a:rPr lang="tr-TR" baseline="0" dirty="0" err="1" smtClean="0"/>
              <a:t>are</a:t>
            </a:r>
            <a:r>
              <a:rPr lang="tr-TR" baseline="0" dirty="0" smtClean="0"/>
              <a:t>;</a:t>
            </a:r>
          </a:p>
          <a:p>
            <a:pPr>
              <a:buFont typeface="Arial" pitchFamily="34" charset="0"/>
              <a:buChar char="•"/>
            </a:pPr>
            <a:r>
              <a:rPr lang="en-US" noProof="0" dirty="0" smtClean="0"/>
              <a:t>Water resources management</a:t>
            </a:r>
          </a:p>
          <a:p>
            <a:pPr>
              <a:buFont typeface="Arial" pitchFamily="34" charset="0"/>
              <a:buChar char="•"/>
            </a:pPr>
            <a:r>
              <a:rPr lang="en-US" noProof="0" dirty="0" smtClean="0"/>
              <a:t>Urban water supply, wastewater collection, treatment and reuse</a:t>
            </a:r>
          </a:p>
          <a:p>
            <a:pPr>
              <a:buFont typeface="Arial" pitchFamily="34" charset="0"/>
              <a:buChar char="•"/>
            </a:pPr>
            <a:r>
              <a:rPr lang="en-US" noProof="0" dirty="0" smtClean="0"/>
              <a:t>Solid waste management</a:t>
            </a:r>
          </a:p>
          <a:p>
            <a:pPr>
              <a:buFont typeface="Arial" pitchFamily="34" charset="0"/>
              <a:buChar char="•"/>
            </a:pPr>
            <a:r>
              <a:rPr lang="en-US" noProof="0" dirty="0" smtClean="0"/>
              <a:t>Air quality management</a:t>
            </a:r>
          </a:p>
          <a:p>
            <a:pPr>
              <a:buFont typeface="Arial" pitchFamily="34" charset="0"/>
              <a:buChar char="•"/>
            </a:pPr>
            <a:r>
              <a:rPr lang="en-US" noProof="0" dirty="0" smtClean="0"/>
              <a:t>Climate change</a:t>
            </a:r>
          </a:p>
          <a:p>
            <a:pPr>
              <a:buFont typeface="Arial" pitchFamily="34" charset="0"/>
              <a:buChar char="•"/>
            </a:pPr>
            <a:r>
              <a:rPr lang="en-US" noProof="0" dirty="0" smtClean="0"/>
              <a:t>Emissions control, environmental permitting,  industrial pollution</a:t>
            </a:r>
            <a:r>
              <a:rPr lang="tr-TR" noProof="0" dirty="0" smtClean="0"/>
              <a:t> </a:t>
            </a:r>
            <a:r>
              <a:rPr lang="tr-TR" noProof="0" dirty="0" err="1" smtClean="0"/>
              <a:t>control</a:t>
            </a:r>
            <a:endParaRPr lang="en-US" noProof="0" dirty="0" smtClean="0"/>
          </a:p>
          <a:p>
            <a:pPr>
              <a:buFont typeface="Arial" pitchFamily="34" charset="0"/>
              <a:buChar char="•"/>
            </a:pPr>
            <a:r>
              <a:rPr lang="en-US" noProof="0" dirty="0" smtClean="0"/>
              <a:t>Development planning, </a:t>
            </a:r>
            <a:r>
              <a:rPr lang="tr-TR" noProof="0" dirty="0" err="1" smtClean="0"/>
              <a:t>environmental</a:t>
            </a:r>
            <a:r>
              <a:rPr lang="tr-TR" noProof="0" dirty="0" smtClean="0"/>
              <a:t> </a:t>
            </a:r>
            <a:r>
              <a:rPr lang="en-US" noProof="0" dirty="0" smtClean="0"/>
              <a:t>impact assessment</a:t>
            </a:r>
            <a:r>
              <a:rPr lang="tr-TR" noProof="0" dirty="0" smtClean="0"/>
              <a:t>, </a:t>
            </a:r>
            <a:r>
              <a:rPr lang="en-US" noProof="0" dirty="0" smtClean="0"/>
              <a:t>protection of cultural heritage, nature and biological diversity</a:t>
            </a:r>
          </a:p>
        </p:txBody>
      </p:sp>
      <p:sp>
        <p:nvSpPr>
          <p:cNvPr id="4" name="3 Slayt Numarası Yer Tutucusu"/>
          <p:cNvSpPr>
            <a:spLocks noGrp="1"/>
          </p:cNvSpPr>
          <p:nvPr>
            <p:ph type="sldNum" sz="quarter" idx="10"/>
          </p:nvPr>
        </p:nvSpPr>
        <p:spPr/>
        <p:txBody>
          <a:bodyPr/>
          <a:lstStyle/>
          <a:p>
            <a:fld id="{C03C66F9-4EFE-41C6-A24D-7E5308E5AA17}"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noProof="0" dirty="0" smtClean="0"/>
              <a:t>Being</a:t>
            </a:r>
            <a:r>
              <a:rPr lang="en-US" baseline="0" noProof="0" dirty="0" smtClean="0"/>
              <a:t> an island close to Africa and Middle East, Cyprus has an arid climate.</a:t>
            </a:r>
          </a:p>
          <a:p>
            <a:r>
              <a:rPr lang="en-US" baseline="0" noProof="0" dirty="0" smtClean="0"/>
              <a:t>There </a:t>
            </a:r>
            <a:r>
              <a:rPr lang="tr-TR" baseline="0" noProof="0" dirty="0" smtClean="0"/>
              <a:t>is</a:t>
            </a:r>
            <a:r>
              <a:rPr lang="en-US" baseline="0" noProof="0" dirty="0" smtClean="0"/>
              <a:t> no continuous</a:t>
            </a:r>
            <a:r>
              <a:rPr lang="tr-TR" baseline="0" noProof="0" dirty="0" err="1" smtClean="0"/>
              <a:t>ly</a:t>
            </a:r>
            <a:r>
              <a:rPr lang="en-US" baseline="0" noProof="0" dirty="0" smtClean="0"/>
              <a:t> flow</a:t>
            </a:r>
            <a:r>
              <a:rPr lang="tr-TR" baseline="0" noProof="0" dirty="0" err="1" smtClean="0"/>
              <a:t>ing</a:t>
            </a:r>
            <a:r>
              <a:rPr lang="en-US" baseline="0" noProof="0" dirty="0" smtClean="0"/>
              <a:t> water body. We have to depend on ground water. </a:t>
            </a:r>
          </a:p>
          <a:p>
            <a:r>
              <a:rPr lang="en-US" baseline="0" noProof="0" dirty="0" smtClean="0"/>
              <a:t>The water which is ca</a:t>
            </a:r>
            <a:r>
              <a:rPr lang="tr-TR" baseline="0" noProof="0" dirty="0" err="1" smtClean="0"/>
              <a:t>ught</a:t>
            </a:r>
            <a:r>
              <a:rPr lang="en-US" baseline="0" noProof="0" dirty="0" smtClean="0"/>
              <a:t> by ponds and dams is quickly used together with evaporation. They are all consumed for agricultural purposes.</a:t>
            </a:r>
          </a:p>
          <a:p>
            <a:r>
              <a:rPr lang="en-US" baseline="0" noProof="0" dirty="0" smtClean="0"/>
              <a:t>The current water demand is higher than water resources. Water deficit is estimated to be 30 million cubes per year. The biggest aquifer which is in </a:t>
            </a:r>
            <a:r>
              <a:rPr lang="en-US" baseline="0" noProof="0" dirty="0" err="1" smtClean="0"/>
              <a:t>Güzelyurt</a:t>
            </a:r>
            <a:r>
              <a:rPr lang="en-US" baseline="0" noProof="0" dirty="0" smtClean="0"/>
              <a:t>, and which is an unconfined aquifer is becoming more </a:t>
            </a:r>
            <a:r>
              <a:rPr lang="tr-TR" baseline="0" noProof="0" dirty="0" err="1" smtClean="0"/>
              <a:t>saline</a:t>
            </a:r>
            <a:r>
              <a:rPr lang="en-US" baseline="0" noProof="0" dirty="0" smtClean="0"/>
              <a:t> due to sea water intrusion.</a:t>
            </a:r>
          </a:p>
          <a:p>
            <a:r>
              <a:rPr lang="en-US" baseline="0" noProof="0" dirty="0" smtClean="0"/>
              <a:t>The biggest consumer of water resources is agricultural sector – around 80 million cubes per year. Urban consumption is approximately 30 </a:t>
            </a:r>
            <a:r>
              <a:rPr lang="en-US" baseline="0" noProof="0" dirty="0" err="1" smtClean="0"/>
              <a:t>milyon</a:t>
            </a:r>
            <a:r>
              <a:rPr lang="en-US" baseline="0" noProof="0" dirty="0" smtClean="0"/>
              <a:t> cubes per year.</a:t>
            </a:r>
          </a:p>
          <a:p>
            <a:r>
              <a:rPr lang="en-US" baseline="0" noProof="0" dirty="0" smtClean="0"/>
              <a:t>Sea water as a water resource is not </a:t>
            </a:r>
            <a:r>
              <a:rPr lang="en-US" baseline="0" noProof="0" dirty="0" err="1" smtClean="0"/>
              <a:t>expoilted</a:t>
            </a:r>
            <a:r>
              <a:rPr lang="en-US" baseline="0" noProof="0" dirty="0" smtClean="0"/>
              <a:t> efficiently, </a:t>
            </a:r>
            <a:r>
              <a:rPr lang="tr-TR" baseline="0" noProof="0" dirty="0" err="1" smtClean="0"/>
              <a:t>there</a:t>
            </a:r>
            <a:r>
              <a:rPr lang="tr-TR" baseline="0" noProof="0" dirty="0" smtClean="0"/>
              <a:t> </a:t>
            </a:r>
            <a:r>
              <a:rPr lang="tr-TR" baseline="0" noProof="0" dirty="0" err="1" smtClean="0"/>
              <a:t>are</a:t>
            </a:r>
            <a:r>
              <a:rPr lang="tr-TR" baseline="0" noProof="0" dirty="0" smtClean="0"/>
              <a:t> </a:t>
            </a:r>
            <a:r>
              <a:rPr lang="tr-TR" baseline="0" noProof="0" dirty="0" err="1" smtClean="0"/>
              <a:t>only</a:t>
            </a:r>
            <a:r>
              <a:rPr lang="tr-TR" baseline="0" noProof="0" dirty="0" smtClean="0"/>
              <a:t> </a:t>
            </a:r>
            <a:r>
              <a:rPr lang="tr-TR" baseline="0" noProof="0" dirty="0" err="1" smtClean="0"/>
              <a:t>two</a:t>
            </a:r>
            <a:r>
              <a:rPr lang="tr-TR" baseline="0" noProof="0" dirty="0" smtClean="0"/>
              <a:t> </a:t>
            </a:r>
            <a:r>
              <a:rPr lang="tr-TR" baseline="0" noProof="0" dirty="0" err="1" smtClean="0"/>
              <a:t>small</a:t>
            </a:r>
            <a:r>
              <a:rPr lang="tr-TR" baseline="0" noProof="0" dirty="0" smtClean="0"/>
              <a:t> </a:t>
            </a:r>
            <a:r>
              <a:rPr lang="tr-TR" baseline="0" noProof="0" dirty="0" err="1" smtClean="0"/>
              <a:t>scale</a:t>
            </a:r>
            <a:r>
              <a:rPr lang="tr-TR" baseline="0" noProof="0" dirty="0" smtClean="0"/>
              <a:t> </a:t>
            </a:r>
            <a:r>
              <a:rPr lang="tr-TR" baseline="0" noProof="0" dirty="0" err="1" smtClean="0"/>
              <a:t>desalination</a:t>
            </a:r>
            <a:r>
              <a:rPr lang="tr-TR" baseline="0" noProof="0" dirty="0" smtClean="0"/>
              <a:t> </a:t>
            </a:r>
            <a:r>
              <a:rPr lang="tr-TR" baseline="0" noProof="0" dirty="0" err="1" smtClean="0"/>
              <a:t>plants</a:t>
            </a:r>
            <a:r>
              <a:rPr lang="tr-TR" baseline="0" noProof="0" dirty="0" smtClean="0"/>
              <a:t>, </a:t>
            </a:r>
            <a:r>
              <a:rPr lang="tr-TR" baseline="0" noProof="0" dirty="0" err="1" smtClean="0"/>
              <a:t>one</a:t>
            </a:r>
            <a:r>
              <a:rPr lang="tr-TR" baseline="0" noProof="0" dirty="0" smtClean="0"/>
              <a:t> in </a:t>
            </a:r>
            <a:r>
              <a:rPr lang="tr-TR" baseline="0" noProof="0" dirty="0" err="1" smtClean="0"/>
              <a:t>Mağusa</a:t>
            </a:r>
            <a:r>
              <a:rPr lang="tr-TR" baseline="0" noProof="0" dirty="0" smtClean="0"/>
              <a:t> </a:t>
            </a:r>
            <a:r>
              <a:rPr lang="tr-TR" baseline="0" noProof="0" dirty="0" err="1" smtClean="0"/>
              <a:t>and</a:t>
            </a:r>
            <a:r>
              <a:rPr lang="tr-TR" baseline="0" noProof="0" dirty="0" smtClean="0"/>
              <a:t> </a:t>
            </a:r>
            <a:r>
              <a:rPr lang="tr-TR" baseline="0" noProof="0" dirty="0" err="1" smtClean="0"/>
              <a:t>the</a:t>
            </a:r>
            <a:r>
              <a:rPr lang="tr-TR" baseline="0" noProof="0" dirty="0" smtClean="0"/>
              <a:t> </a:t>
            </a:r>
            <a:r>
              <a:rPr lang="tr-TR" baseline="0" noProof="0" dirty="0" err="1" smtClean="0"/>
              <a:t>other</a:t>
            </a:r>
            <a:r>
              <a:rPr lang="tr-TR" baseline="0" noProof="0" dirty="0" smtClean="0"/>
              <a:t> in İskele.</a:t>
            </a:r>
          </a:p>
          <a:p>
            <a:r>
              <a:rPr lang="tr-TR" baseline="0" noProof="0" dirty="0" err="1" smtClean="0"/>
              <a:t>Therefore</a:t>
            </a:r>
            <a:r>
              <a:rPr lang="tr-TR" baseline="0" noProof="0" dirty="0" smtClean="0"/>
              <a:t> </a:t>
            </a:r>
            <a:r>
              <a:rPr lang="tr-TR" baseline="0" noProof="0" dirty="0" err="1" smtClean="0"/>
              <a:t>eventually</a:t>
            </a:r>
            <a:r>
              <a:rPr lang="tr-TR" baseline="0" noProof="0" dirty="0" smtClean="0"/>
              <a:t> </a:t>
            </a:r>
            <a:r>
              <a:rPr lang="tr-TR" baseline="0" noProof="0" dirty="0" err="1" smtClean="0"/>
              <a:t>our</a:t>
            </a:r>
            <a:r>
              <a:rPr lang="tr-TR" baseline="0" noProof="0" dirty="0" smtClean="0"/>
              <a:t> </a:t>
            </a:r>
            <a:r>
              <a:rPr lang="tr-TR" baseline="0" noProof="0" dirty="0" err="1" smtClean="0"/>
              <a:t>government</a:t>
            </a:r>
            <a:r>
              <a:rPr lang="tr-TR" baseline="0" noProof="0" dirty="0" smtClean="0"/>
              <a:t> </a:t>
            </a:r>
            <a:r>
              <a:rPr lang="tr-TR" baseline="0" noProof="0" dirty="0" err="1" smtClean="0"/>
              <a:t>decided</a:t>
            </a:r>
            <a:r>
              <a:rPr lang="tr-TR" baseline="0" noProof="0" dirty="0" smtClean="0"/>
              <a:t> </a:t>
            </a:r>
            <a:r>
              <a:rPr lang="tr-TR" baseline="0" noProof="0" dirty="0" err="1" smtClean="0"/>
              <a:t>to</a:t>
            </a:r>
            <a:r>
              <a:rPr lang="tr-TR" baseline="0" noProof="0" dirty="0" smtClean="0"/>
              <a:t> </a:t>
            </a:r>
            <a:r>
              <a:rPr lang="tr-TR" baseline="0" noProof="0" dirty="0" err="1" smtClean="0"/>
              <a:t>import</a:t>
            </a:r>
            <a:r>
              <a:rPr lang="tr-TR" baseline="0" noProof="0" dirty="0" smtClean="0"/>
              <a:t> </a:t>
            </a:r>
            <a:r>
              <a:rPr lang="tr-TR" baseline="0" noProof="0" dirty="0" err="1" smtClean="0"/>
              <a:t>water</a:t>
            </a:r>
            <a:r>
              <a:rPr lang="tr-TR" baseline="0" noProof="0" dirty="0" smtClean="0"/>
              <a:t> </a:t>
            </a:r>
            <a:r>
              <a:rPr lang="tr-TR" baseline="0" noProof="0" dirty="0" err="1" smtClean="0"/>
              <a:t>from</a:t>
            </a:r>
            <a:r>
              <a:rPr lang="tr-TR" baseline="0" noProof="0" dirty="0" smtClean="0"/>
              <a:t> </a:t>
            </a:r>
            <a:r>
              <a:rPr lang="tr-TR" baseline="0" noProof="0" dirty="0" err="1" smtClean="0"/>
              <a:t>another</a:t>
            </a:r>
            <a:r>
              <a:rPr lang="tr-TR" baseline="0" noProof="0" dirty="0" smtClean="0"/>
              <a:t> </a:t>
            </a:r>
            <a:r>
              <a:rPr lang="tr-TR" baseline="0" noProof="0" dirty="0" err="1" smtClean="0"/>
              <a:t>country</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noProof="0" dirty="0" smtClean="0"/>
              <a:t>The plan is to import </a:t>
            </a:r>
            <a:r>
              <a:rPr lang="en-US" noProof="0" dirty="0" smtClean="0">
                <a:solidFill>
                  <a:schemeClr val="bg1"/>
                </a:solidFill>
              </a:rPr>
              <a:t>75 mil.m3 per year of water from Turkey.</a:t>
            </a:r>
            <a:endParaRPr lang="tr-TR" baseline="0" noProof="0" dirty="0" smtClean="0">
              <a:solidFill>
                <a:schemeClr val="bg1"/>
              </a:solidFill>
            </a:endParaRPr>
          </a:p>
          <a:p>
            <a:r>
              <a:rPr lang="en-US" baseline="0" noProof="0" dirty="0" smtClean="0">
                <a:solidFill>
                  <a:schemeClr val="bg1"/>
                </a:solidFill>
              </a:rPr>
              <a:t>The 160cm diameter PE pipe suspended in marine water approximately 250m </a:t>
            </a:r>
            <a:r>
              <a:rPr lang="tr-TR" baseline="0" noProof="0" dirty="0" err="1" smtClean="0">
                <a:solidFill>
                  <a:schemeClr val="bg1"/>
                </a:solidFill>
              </a:rPr>
              <a:t>sea</a:t>
            </a:r>
            <a:r>
              <a:rPr lang="tr-TR" baseline="0" noProof="0" dirty="0" smtClean="0">
                <a:solidFill>
                  <a:schemeClr val="bg1"/>
                </a:solidFill>
              </a:rPr>
              <a:t> </a:t>
            </a:r>
            <a:r>
              <a:rPr lang="en-US" baseline="0" noProof="0" dirty="0" smtClean="0">
                <a:solidFill>
                  <a:schemeClr val="bg1"/>
                </a:solidFill>
              </a:rPr>
              <a:t>below water level. Half of this water will be distributed for agricultural use and the other half will be for urban consumption.</a:t>
            </a:r>
            <a:endParaRPr lang="tr-TR" baseline="0" noProof="0" dirty="0" smtClean="0">
              <a:solidFill>
                <a:schemeClr val="bg1"/>
              </a:solidFill>
            </a:endParaRPr>
          </a:p>
          <a:p>
            <a:r>
              <a:rPr lang="en-US" baseline="0" noProof="0" dirty="0" smtClean="0">
                <a:solidFill>
                  <a:schemeClr val="bg1"/>
                </a:solidFill>
              </a:rPr>
              <a:t>According to information received from press, the project costs 1.6 billion TL. It appears that the project is not feasible and strategic benefits are considered in the decision making </a:t>
            </a:r>
            <a:r>
              <a:rPr lang="tr-TR" baseline="0" noProof="0" dirty="0" smtClean="0">
                <a:solidFill>
                  <a:schemeClr val="bg1"/>
                </a:solidFill>
              </a:rPr>
              <a:t>of </a:t>
            </a:r>
            <a:r>
              <a:rPr lang="en-US" baseline="0" noProof="0" dirty="0" smtClean="0">
                <a:solidFill>
                  <a:schemeClr val="bg1"/>
                </a:solidFill>
              </a:rPr>
              <a:t>project since we are almost sure that the unit cost of water is expensive than that of desalination.</a:t>
            </a:r>
            <a:endParaRPr lang="tr-TR" baseline="0" noProof="0" dirty="0" smtClean="0">
              <a:solidFill>
                <a:schemeClr val="bg1"/>
              </a:solidFill>
            </a:endParaRPr>
          </a:p>
          <a:p>
            <a:r>
              <a:rPr lang="en-US" baseline="0" noProof="0" dirty="0" smtClean="0">
                <a:solidFill>
                  <a:schemeClr val="bg1"/>
                </a:solidFill>
              </a:rPr>
              <a:t>However it is also believed that the investment costs will be subsidized by Republic of Turkey.</a:t>
            </a:r>
            <a:endParaRPr lang="tr-TR" baseline="0" noProof="0" dirty="0" smtClean="0">
              <a:solidFill>
                <a:schemeClr val="bg1"/>
              </a:solidFill>
            </a:endParaRPr>
          </a:p>
          <a:p>
            <a:r>
              <a:rPr lang="en-US" baseline="0" noProof="0" dirty="0" smtClean="0">
                <a:solidFill>
                  <a:schemeClr val="bg1"/>
                </a:solidFill>
              </a:rPr>
              <a:t>This image shows the distribution lines for urban water supply which are almost complete. There is going to </a:t>
            </a:r>
            <a:r>
              <a:rPr lang="tr-TR" baseline="0" noProof="0" dirty="0" smtClean="0">
                <a:solidFill>
                  <a:schemeClr val="bg1"/>
                </a:solidFill>
              </a:rPr>
              <a:t>be </a:t>
            </a:r>
            <a:r>
              <a:rPr lang="en-US" baseline="0" noProof="0" dirty="0" smtClean="0">
                <a:solidFill>
                  <a:schemeClr val="bg1"/>
                </a:solidFill>
              </a:rPr>
              <a:t>additional </a:t>
            </a:r>
            <a:r>
              <a:rPr lang="en-US" baseline="0" noProof="0" dirty="0" err="1" smtClean="0">
                <a:solidFill>
                  <a:schemeClr val="bg1"/>
                </a:solidFill>
              </a:rPr>
              <a:t>inevstments</a:t>
            </a:r>
            <a:r>
              <a:rPr lang="en-US" baseline="0" noProof="0" dirty="0" smtClean="0">
                <a:solidFill>
                  <a:schemeClr val="bg1"/>
                </a:solidFill>
              </a:rPr>
              <a:t> for distribution of irrigation water especially to the </a:t>
            </a:r>
            <a:r>
              <a:rPr lang="en-US" baseline="0" noProof="0" dirty="0" err="1" smtClean="0">
                <a:solidFill>
                  <a:schemeClr val="bg1"/>
                </a:solidFill>
              </a:rPr>
              <a:t>Güzelyurt</a:t>
            </a:r>
            <a:r>
              <a:rPr lang="en-US" baseline="0" noProof="0" dirty="0" smtClean="0">
                <a:solidFill>
                  <a:schemeClr val="bg1"/>
                </a:solidFill>
              </a:rPr>
              <a:t> area.</a:t>
            </a:r>
            <a:endParaRPr lang="en-US" noProof="0" dirty="0"/>
          </a:p>
        </p:txBody>
      </p:sp>
      <p:sp>
        <p:nvSpPr>
          <p:cNvPr id="4" name="3 Slayt Numarası Yer Tutucusu"/>
          <p:cNvSpPr>
            <a:spLocks noGrp="1"/>
          </p:cNvSpPr>
          <p:nvPr>
            <p:ph type="sldNum" sz="quarter" idx="10"/>
          </p:nvPr>
        </p:nvSpPr>
        <p:spPr/>
        <p:txBody>
          <a:bodyPr/>
          <a:lstStyle/>
          <a:p>
            <a:fld id="{C03C66F9-4EFE-41C6-A24D-7E5308E5AA17}"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defTabSz="990478">
              <a:defRPr/>
            </a:pPr>
            <a:r>
              <a:rPr lang="en-US" sz="1300" dirty="0" smtClean="0"/>
              <a:t>By constitution, it is the duty of state to supply adequate water to its citizens. At local level municipalities are responsible to distribute the water coming from the central government, collect and treat wastewater. There are 28 municipalities in North Cyprus. All have separate water, wastewater and waste management services. Financial capabilities of the small community municipalities are very weak. Therefore the quality </a:t>
            </a:r>
            <a:r>
              <a:rPr lang="tr-TR" sz="1300" dirty="0" smtClean="0"/>
              <a:t>of </a:t>
            </a:r>
            <a:r>
              <a:rPr lang="en-US" sz="1300" dirty="0" smtClean="0"/>
              <a:t>services provided by these small municipalities are generally poor. The number of municipalities must either decrease by mergers or the municipalities must cooperate and enhance shared services to increase efficiency.</a:t>
            </a:r>
          </a:p>
          <a:p>
            <a:pPr defTabSz="990478">
              <a:defRPr/>
            </a:pPr>
            <a:r>
              <a:rPr lang="en-US" sz="1300" dirty="0" smtClean="0"/>
              <a:t>5 major municipalities have wastewater collection and treatment systems. In total 23 municipalities are obliged to build collection and treatment systems as per the EU legislation (</a:t>
            </a:r>
            <a:r>
              <a:rPr lang="tr-TR" sz="1300" dirty="0" err="1" smtClean="0"/>
              <a:t>those</a:t>
            </a:r>
            <a:r>
              <a:rPr lang="tr-TR" sz="1300" dirty="0" smtClean="0"/>
              <a:t> </a:t>
            </a:r>
            <a:r>
              <a:rPr lang="tr-TR" sz="1300" dirty="0" err="1" smtClean="0"/>
              <a:t>higher</a:t>
            </a:r>
            <a:r>
              <a:rPr lang="tr-TR" sz="1300" dirty="0" smtClean="0"/>
              <a:t> </a:t>
            </a:r>
            <a:r>
              <a:rPr lang="tr-TR" sz="1300" dirty="0" err="1" smtClean="0"/>
              <a:t>than</a:t>
            </a:r>
            <a:r>
              <a:rPr lang="tr-TR" sz="1300" dirty="0" smtClean="0"/>
              <a:t> 2000 </a:t>
            </a:r>
            <a:r>
              <a:rPr lang="en-US" sz="1300" dirty="0" smtClean="0"/>
              <a:t>population equivalent). Currently there is no urban reuse of treated effluents but 3 treatment plants that are funded by EU complies with irrigation water standards.</a:t>
            </a:r>
          </a:p>
          <a:p>
            <a:pPr defTabSz="990478">
              <a:defRPr/>
            </a:pPr>
            <a:r>
              <a:rPr lang="en-US" sz="1300" dirty="0" smtClean="0"/>
              <a:t>There are many small scale package treatment plants</a:t>
            </a:r>
            <a:r>
              <a:rPr lang="tr-TR" sz="1300" dirty="0" smtClean="0"/>
              <a:t> </a:t>
            </a:r>
            <a:r>
              <a:rPr lang="tr-TR" sz="1300" dirty="0" err="1" smtClean="0"/>
              <a:t>owned</a:t>
            </a:r>
            <a:r>
              <a:rPr lang="tr-TR" sz="1300" dirty="0" smtClean="0"/>
              <a:t> </a:t>
            </a:r>
            <a:r>
              <a:rPr lang="tr-TR" sz="1300" dirty="0" err="1" smtClean="0"/>
              <a:t>by</a:t>
            </a:r>
            <a:r>
              <a:rPr lang="tr-TR" sz="1300" dirty="0" smtClean="0"/>
              <a:t> </a:t>
            </a:r>
            <a:r>
              <a:rPr lang="en-US" sz="1300" dirty="0" smtClean="0"/>
              <a:t>universities, hotels</a:t>
            </a:r>
            <a:r>
              <a:rPr lang="tr-TR" sz="1300" dirty="0" smtClean="0"/>
              <a:t> </a:t>
            </a:r>
            <a:r>
              <a:rPr lang="tr-TR" sz="1300" dirty="0" err="1" smtClean="0"/>
              <a:t>and</a:t>
            </a:r>
            <a:r>
              <a:rPr lang="en-US" sz="1300" dirty="0" smtClean="0"/>
              <a:t> private residential areas. EPD has not enough personnel to investigate all. Many operate without permits </a:t>
            </a:r>
            <a:r>
              <a:rPr lang="tr-TR" sz="1300" dirty="0" err="1" smtClean="0"/>
              <a:t>meaning</a:t>
            </a:r>
            <a:r>
              <a:rPr lang="tr-TR" sz="1300" dirty="0" smtClean="0"/>
              <a:t> </a:t>
            </a:r>
            <a:r>
              <a:rPr lang="tr-TR" sz="1300" dirty="0" err="1" smtClean="0"/>
              <a:t>effluent</a:t>
            </a:r>
            <a:r>
              <a:rPr lang="tr-TR" sz="1300" dirty="0" smtClean="0"/>
              <a:t> </a:t>
            </a:r>
            <a:r>
              <a:rPr lang="tr-TR" sz="1300" dirty="0" err="1" smtClean="0"/>
              <a:t>quality</a:t>
            </a:r>
            <a:r>
              <a:rPr lang="en-US" sz="1300" dirty="0" smtClean="0"/>
              <a:t> </a:t>
            </a:r>
            <a:r>
              <a:rPr lang="tr-TR" sz="1300" dirty="0" err="1" smtClean="0"/>
              <a:t>and</a:t>
            </a:r>
            <a:r>
              <a:rPr lang="tr-TR" sz="1300" dirty="0" smtClean="0"/>
              <a:t> </a:t>
            </a:r>
            <a:r>
              <a:rPr lang="en-US" sz="1300" dirty="0" smtClean="0"/>
              <a:t>reuse conditions are not well </a:t>
            </a:r>
            <a:r>
              <a:rPr lang="en-US" sz="1300" dirty="0" err="1" smtClean="0"/>
              <a:t>kno</a:t>
            </a:r>
            <a:r>
              <a:rPr lang="tr-TR" sz="1300" dirty="0" err="1" smtClean="0"/>
              <a:t>wn</a:t>
            </a:r>
            <a:r>
              <a:rPr lang="tr-TR" sz="1300" dirty="0" smtClean="0"/>
              <a:t>.</a:t>
            </a:r>
            <a:endParaRPr lang="en-US" sz="1300" dirty="0" smtClean="0"/>
          </a:p>
        </p:txBody>
      </p:sp>
      <p:sp>
        <p:nvSpPr>
          <p:cNvPr id="4" name="3 Slayt Numarası Yer Tutucusu"/>
          <p:cNvSpPr>
            <a:spLocks noGrp="1"/>
          </p:cNvSpPr>
          <p:nvPr>
            <p:ph type="sldNum" sz="quarter" idx="10"/>
          </p:nvPr>
        </p:nvSpPr>
        <p:spPr/>
        <p:txBody>
          <a:bodyPr/>
          <a:lstStyle/>
          <a:p>
            <a:fld id="{C03C66F9-4EFE-41C6-A24D-7E5308E5AA17}"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5F7969E-9078-4D34-99C3-20CE91F00DB0}" type="datetimeFigureOut">
              <a:rPr lang="tr-TR" smtClean="0"/>
              <a:pPr/>
              <a:t>16.05.2016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175E864-5592-452B-8762-99F65007331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969E-9078-4D34-99C3-20CE91F00DB0}" type="datetimeFigureOut">
              <a:rPr lang="tr-TR" smtClean="0"/>
              <a:pPr/>
              <a:t>16.05.2016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5E864-5592-452B-8762-99F65007331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gikey\Desktop\cevre mühendisleri.jpg"/>
          <p:cNvPicPr>
            <a:picLocks noChangeAspect="1" noChangeArrowheads="1"/>
          </p:cNvPicPr>
          <p:nvPr/>
        </p:nvPicPr>
        <p:blipFill>
          <a:blip r:embed="rId3" cstate="screen">
            <a:lum/>
          </a:blip>
          <a:srcRect/>
          <a:stretch>
            <a:fillRect/>
          </a:stretch>
        </p:blipFill>
        <p:spPr bwMode="auto">
          <a:xfrm>
            <a:off x="2915816" y="260649"/>
            <a:ext cx="3096344" cy="3145066"/>
          </a:xfrm>
          <a:prstGeom prst="rect">
            <a:avLst/>
          </a:prstGeom>
          <a:noFill/>
        </p:spPr>
      </p:pic>
      <p:sp>
        <p:nvSpPr>
          <p:cNvPr id="2" name="1 Başlık"/>
          <p:cNvSpPr>
            <a:spLocks noGrp="1"/>
          </p:cNvSpPr>
          <p:nvPr>
            <p:ph type="ctrTitle"/>
          </p:nvPr>
        </p:nvSpPr>
        <p:spPr>
          <a:xfrm>
            <a:off x="539552" y="3212976"/>
            <a:ext cx="8132440" cy="3240360"/>
          </a:xfrm>
        </p:spPr>
        <p:txBody>
          <a:bodyPr>
            <a:noAutofit/>
          </a:bodyPr>
          <a:lstStyle/>
          <a:p>
            <a:r>
              <a:rPr lang="en-US" sz="3400" b="1" noProof="0" dirty="0" smtClean="0">
                <a:solidFill>
                  <a:srgbClr val="002060"/>
                </a:solidFill>
                <a:effectLst>
                  <a:outerShdw blurRad="38100" dist="38100" dir="2700000" algn="tl">
                    <a:srgbClr val="000000">
                      <a:alpha val="43137"/>
                    </a:srgbClr>
                  </a:outerShdw>
                </a:effectLst>
              </a:rPr>
              <a:t>CHAMBER OF ENVIRONMENTAL ENGINEERS</a:t>
            </a:r>
            <a:br>
              <a:rPr lang="en-US" sz="3400" b="1" noProof="0" dirty="0" smtClean="0">
                <a:solidFill>
                  <a:srgbClr val="002060"/>
                </a:solidFill>
                <a:effectLst>
                  <a:outerShdw blurRad="38100" dist="38100" dir="2700000" algn="tl">
                    <a:srgbClr val="000000">
                      <a:alpha val="43137"/>
                    </a:srgbClr>
                  </a:outerShdw>
                </a:effectLst>
              </a:rPr>
            </a:br>
            <a:r>
              <a:rPr lang="en-US" sz="3400" b="1" noProof="0" dirty="0" smtClean="0">
                <a:solidFill>
                  <a:srgbClr val="002060"/>
                </a:solidFill>
                <a:effectLst>
                  <a:outerShdw blurRad="38100" dist="38100" dir="2700000" algn="tl">
                    <a:srgbClr val="000000">
                      <a:alpha val="43137"/>
                    </a:srgbClr>
                  </a:outerShdw>
                </a:effectLst>
              </a:rPr>
              <a:t>UNION OF TURKISH CYPRIOT ENGINEERS AND ARCHITECTS</a:t>
            </a:r>
            <a:br>
              <a:rPr lang="en-US" sz="3400" b="1" noProof="0" dirty="0" smtClean="0">
                <a:solidFill>
                  <a:srgbClr val="002060"/>
                </a:solidFill>
                <a:effectLst>
                  <a:outerShdw blurRad="38100" dist="38100" dir="2700000" algn="tl">
                    <a:srgbClr val="000000">
                      <a:alpha val="43137"/>
                    </a:srgbClr>
                  </a:outerShdw>
                </a:effectLst>
              </a:rPr>
            </a:br>
            <a:r>
              <a:rPr lang="en-US" sz="3400" b="1" noProof="0" dirty="0" smtClean="0">
                <a:solidFill>
                  <a:srgbClr val="002060"/>
                </a:solidFill>
                <a:effectLst>
                  <a:outerShdw blurRad="38100" dist="38100" dir="2700000" algn="tl">
                    <a:srgbClr val="000000">
                      <a:alpha val="43137"/>
                    </a:srgbClr>
                  </a:outerShdw>
                </a:effectLst>
              </a:rPr>
              <a:t>Environmental issues in Northern Cyprus</a:t>
            </a:r>
            <a:r>
              <a:rPr lang="en-US" sz="3200" b="1" noProof="0" dirty="0" smtClean="0">
                <a:solidFill>
                  <a:srgbClr val="002060"/>
                </a:solidFill>
                <a:effectLst>
                  <a:outerShdw blurRad="38100" dist="38100" dir="2700000" algn="tl">
                    <a:srgbClr val="000000">
                      <a:alpha val="43137"/>
                    </a:srgbClr>
                  </a:outerShdw>
                </a:effectLst>
              </a:rPr>
              <a:t/>
            </a:r>
            <a:br>
              <a:rPr lang="en-US" sz="3200" b="1" noProof="0" dirty="0" smtClean="0">
                <a:solidFill>
                  <a:srgbClr val="002060"/>
                </a:solidFill>
                <a:effectLst>
                  <a:outerShdw blurRad="38100" dist="38100" dir="2700000" algn="tl">
                    <a:srgbClr val="000000">
                      <a:alpha val="43137"/>
                    </a:srgbClr>
                  </a:outerShdw>
                </a:effectLst>
              </a:rPr>
            </a:br>
            <a:r>
              <a:rPr lang="en-US" sz="2400" b="1" i="1" noProof="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by Doğuç Veysioğlu, Secretary of Chamber</a:t>
            </a:r>
            <a:r>
              <a:rPr lang="tr-TR" sz="2400" b="1" i="1" noProof="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noProof="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MSc</a:t>
            </a:r>
            <a:r>
              <a:rPr lang="tr-TR" sz="2400" b="1" i="1" noProof="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noProof="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EnvE</a:t>
            </a:r>
            <a:r>
              <a:rPr lang="tr-TR" sz="2400" b="1" i="1" noProof="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i="1" noProof="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oguc\My eBooks\Famagusta Municipality\WWTP\O&amp;M - Remondis\Tabela\P1010320-2.jpg"/>
          <p:cNvPicPr>
            <a:picLocks noChangeAspect="1" noChangeArrowheads="1"/>
          </p:cNvPicPr>
          <p:nvPr/>
        </p:nvPicPr>
        <p:blipFill>
          <a:blip r:embed="rId3" cstate="screen"/>
          <a:srcRect/>
          <a:stretch>
            <a:fillRect/>
          </a:stretch>
        </p:blipFill>
        <p:spPr bwMode="auto">
          <a:xfrm>
            <a:off x="2487035" y="3068961"/>
            <a:ext cx="6253325" cy="3527500"/>
          </a:xfrm>
          <a:prstGeom prst="rect">
            <a:avLst/>
          </a:prstGeom>
          <a:noFill/>
        </p:spPr>
      </p:pic>
      <p:pic>
        <p:nvPicPr>
          <p:cNvPr id="2050" name="Picture 2" descr="http://www.kibristime.com/images/haberler/haspolat_atiksu_aritma_tesisi_aciliyor_h30652.jpg"/>
          <p:cNvPicPr>
            <a:picLocks noChangeAspect="1" noChangeArrowheads="1"/>
          </p:cNvPicPr>
          <p:nvPr/>
        </p:nvPicPr>
        <p:blipFill>
          <a:blip r:embed="rId4" cstate="screen"/>
          <a:srcRect/>
          <a:stretch>
            <a:fillRect/>
          </a:stretch>
        </p:blipFill>
        <p:spPr bwMode="auto">
          <a:xfrm>
            <a:off x="251520" y="188640"/>
            <a:ext cx="6244441" cy="3240360"/>
          </a:xfrm>
          <a:prstGeom prst="rect">
            <a:avLst/>
          </a:prstGeom>
          <a:noFill/>
        </p:spPr>
      </p:pic>
      <p:sp>
        <p:nvSpPr>
          <p:cNvPr id="7" name="6 Metin kutusu"/>
          <p:cNvSpPr txBox="1"/>
          <p:nvPr/>
        </p:nvSpPr>
        <p:spPr>
          <a:xfrm>
            <a:off x="323528" y="231031"/>
            <a:ext cx="4320480" cy="461665"/>
          </a:xfrm>
          <a:prstGeom prst="rect">
            <a:avLst/>
          </a:prstGeom>
          <a:noFill/>
        </p:spPr>
        <p:txBody>
          <a:bodyPr wrap="square" rtlCol="0">
            <a:spAutoFit/>
          </a:bodyPr>
          <a:lstStyle/>
          <a:p>
            <a:r>
              <a:rPr lang="tr-TR" sz="2400" dirty="0" smtClean="0">
                <a:solidFill>
                  <a:schemeClr val="bg1"/>
                </a:solidFill>
              </a:rPr>
              <a:t>Lefkoşa </a:t>
            </a:r>
            <a:r>
              <a:rPr lang="tr-TR" sz="2400" dirty="0" err="1" smtClean="0">
                <a:solidFill>
                  <a:schemeClr val="bg1"/>
                </a:solidFill>
              </a:rPr>
              <a:t>Bi</a:t>
            </a:r>
            <a:r>
              <a:rPr lang="tr-TR" sz="2400" dirty="0" smtClean="0">
                <a:solidFill>
                  <a:schemeClr val="bg1"/>
                </a:solidFill>
              </a:rPr>
              <a:t>-</a:t>
            </a:r>
            <a:r>
              <a:rPr lang="tr-TR" sz="2400" dirty="0" err="1" smtClean="0">
                <a:solidFill>
                  <a:schemeClr val="bg1"/>
                </a:solidFill>
              </a:rPr>
              <a:t>Communal</a:t>
            </a:r>
            <a:r>
              <a:rPr lang="tr-TR" sz="2400" dirty="0" smtClean="0">
                <a:solidFill>
                  <a:schemeClr val="bg1"/>
                </a:solidFill>
              </a:rPr>
              <a:t> WWTP</a:t>
            </a:r>
            <a:endParaRPr lang="tr-TR" sz="2400" dirty="0">
              <a:solidFill>
                <a:schemeClr val="bg1"/>
              </a:solidFill>
            </a:endParaRPr>
          </a:p>
        </p:txBody>
      </p:sp>
      <p:sp>
        <p:nvSpPr>
          <p:cNvPr id="8" name="7 Metin kutusu"/>
          <p:cNvSpPr txBox="1"/>
          <p:nvPr/>
        </p:nvSpPr>
        <p:spPr>
          <a:xfrm>
            <a:off x="3131840" y="5847655"/>
            <a:ext cx="4320480" cy="461665"/>
          </a:xfrm>
          <a:prstGeom prst="rect">
            <a:avLst/>
          </a:prstGeom>
          <a:noFill/>
        </p:spPr>
        <p:txBody>
          <a:bodyPr wrap="square" rtlCol="0">
            <a:spAutoFit/>
          </a:bodyPr>
          <a:lstStyle/>
          <a:p>
            <a:r>
              <a:rPr lang="tr-TR" sz="2400" dirty="0" err="1" smtClean="0">
                <a:solidFill>
                  <a:schemeClr val="bg1"/>
                </a:solidFill>
              </a:rPr>
              <a:t>Mağusa</a:t>
            </a:r>
            <a:r>
              <a:rPr lang="tr-TR" sz="2400" dirty="0" smtClean="0">
                <a:solidFill>
                  <a:schemeClr val="bg1"/>
                </a:solidFill>
              </a:rPr>
              <a:t> WWTP</a:t>
            </a:r>
            <a:endParaRPr lang="tr-TR" sz="2400" dirty="0">
              <a:solidFill>
                <a:schemeClr val="bg1"/>
              </a:solidFill>
            </a:endParaRPr>
          </a:p>
        </p:txBody>
      </p:sp>
      <p:pic>
        <p:nvPicPr>
          <p:cNvPr id="15362" name="Picture 2" descr="http://accbat.eu/wp-content/uploads/2014/09/A.EuropeanUnion-en-160.png"/>
          <p:cNvPicPr>
            <a:picLocks noChangeAspect="1" noChangeArrowheads="1"/>
          </p:cNvPicPr>
          <p:nvPr/>
        </p:nvPicPr>
        <p:blipFill>
          <a:blip r:embed="rId5" cstate="print"/>
          <a:srcRect/>
          <a:stretch>
            <a:fillRect/>
          </a:stretch>
        </p:blipFill>
        <p:spPr bwMode="auto">
          <a:xfrm>
            <a:off x="6588224" y="1484784"/>
            <a:ext cx="1581150" cy="15525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en-US" noProof="0" smtClean="0"/>
              <a:t>Solid waste management</a:t>
            </a:r>
            <a:endParaRPr lang="en-US" noProof="0"/>
          </a:p>
        </p:txBody>
      </p:sp>
      <p:sp>
        <p:nvSpPr>
          <p:cNvPr id="3" name="2 İçerik Yer Tutucusu"/>
          <p:cNvSpPr>
            <a:spLocks noGrp="1"/>
          </p:cNvSpPr>
          <p:nvPr>
            <p:ph idx="1"/>
          </p:nvPr>
        </p:nvSpPr>
        <p:spPr>
          <a:xfrm>
            <a:off x="323528" y="1312168"/>
            <a:ext cx="8640960" cy="4925144"/>
          </a:xfrm>
        </p:spPr>
        <p:txBody>
          <a:bodyPr>
            <a:normAutofit fontScale="70000" lnSpcReduction="20000"/>
          </a:bodyPr>
          <a:lstStyle/>
          <a:p>
            <a:r>
              <a:rPr lang="en-US" noProof="0" smtClean="0"/>
              <a:t>18/2012 Environment Law (2nd Chapter on waste management)</a:t>
            </a:r>
          </a:p>
          <a:p>
            <a:r>
              <a:rPr lang="en-US" noProof="0" smtClean="0"/>
              <a:t>By law, municipalities responsible from collection, transportation and disposal of the waste. Ministry of Interior also can make operation.</a:t>
            </a:r>
          </a:p>
          <a:p>
            <a:r>
              <a:rPr lang="en-US" noProof="0" smtClean="0"/>
              <a:t>Dikmen disposal area rehabilitated in 2012. Güngör central landfill opened in 2012 serving 11 municipalities.</a:t>
            </a:r>
          </a:p>
          <a:p>
            <a:r>
              <a:rPr lang="en-US" noProof="0" smtClean="0"/>
              <a:t>More than 50 uncontrolled disposal areas causing soil pollution, water pollution, air pollution, fire,  odour, etc. </a:t>
            </a:r>
          </a:p>
          <a:p>
            <a:r>
              <a:rPr lang="en-US" noProof="0" smtClean="0"/>
              <a:t>Waste hierarchy not applied! Almost no recycling, only 4 licensed companies (plastic, paper and cardboard)</a:t>
            </a:r>
          </a:p>
          <a:p>
            <a:r>
              <a:rPr lang="en-US" noProof="0" smtClean="0"/>
              <a:t>Waste composition study had been done in 2006 by EU. waste generation per capita is around 400 kg per year.  Population not well known, exact amount of waste does not known.</a:t>
            </a:r>
          </a:p>
          <a:p>
            <a:r>
              <a:rPr lang="en-US" noProof="0" smtClean="0"/>
              <a:t>Waste composition studies must be repeated to investigate feasibility of MBT or other recovery technologies</a:t>
            </a:r>
            <a:endParaRPr lang="en-US" noProof="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emcolandfill.com/Landfill-x-section-lg.jpg"/>
          <p:cNvPicPr>
            <a:picLocks noGrp="1" noChangeAspect="1" noChangeArrowheads="1"/>
          </p:cNvPicPr>
          <p:nvPr>
            <p:ph idx="1"/>
          </p:nvPr>
        </p:nvPicPr>
        <p:blipFill>
          <a:blip r:embed="rId3" cstate="print"/>
          <a:srcRect/>
          <a:stretch>
            <a:fillRect/>
          </a:stretch>
        </p:blipFill>
        <p:spPr bwMode="auto">
          <a:xfrm>
            <a:off x="323527" y="242645"/>
            <a:ext cx="8568953" cy="642671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3200" noProof="0" smtClean="0"/>
              <a:t>Dikmen Dump: Before &amp; After Rehabilitation</a:t>
            </a:r>
            <a:endParaRPr lang="en-US" sz="3200" noProof="0"/>
          </a:p>
        </p:txBody>
      </p:sp>
      <p:sp>
        <p:nvSpPr>
          <p:cNvPr id="4" name="AutoShape 2" descr="data:image/jpeg;base64,/9j/4AAQSkZJRgABAQAAAQABAAD/2wCEAAkGBxQSEhQUEhQVFRQXFRUXFBQVFRYUFxQVFRQWFxQUFxQYHSggGBolHBcVITEhJSkrLi4uFx8zODMsNygtLisBCgoKDg0OGhAQGywkHyQsLCwsLCwsLCwsLCwsLCwsLCwsLCwsLCwsLCwsLCwsLCwsLCwsLCwsLCwsLCwsLCwsLP/AABEIAMIBAwMBIgACEQEDEQH/xAAcAAABBQEBAQAAAAAAAAAAAAAAAQIDBAUGBwj/xAA9EAABAwIEAwYEAwcEAgMAAAABAAIRAyEEEjFBBVFhEyJxgZGhBrHB8DJC0RQVI1KC4fFTcpLSYrIHFjP/xAAZAQEBAQEBAQAAAAAAAAAAAAAAAQIDBAX/xAAhEQEBAQEAAgMBAQADAAAAAAAAARECEiEDEzFBUSJhcf/aAAwDAQACEQMRAD8A6kBLCUIhfUfLACWEsIUBCISwlhNCQlhKlQJCIToQgREJ0IhAiIToRCBISwlhCBIQnIQNRCchA1CckhAiITkIGwiE5CBsJITkIGwkTkIYaiEqEDISpUIIQlRCVZ1RCWEJyaEhLCVCaCEsIhKAmhISwlhKoEhEJ0IhAkIhOhEIGwlhLCIQJCISwlhA2EsJYRCBqE5EIYbCITkiaYRCVCaYahKkTTCISpE0wiEqRNXCIQhNMRBOTQllTVwqVIgujWwU0OShUa3FaTZ74Maht1UrfEVNomHHpYFTyjXhW2hU+G8QZWbmYehB1B6q4FdZw5EICVNBCVCE0wISoTQIQhNMCEhKTMpq4chJKJTUwqEkolNMKkSSglNXCpE0uTTUTTD0ij7VSLN6kanFpCUkqOvWDRdZ2JxvI2Tzi/XWokWQ3iB8k+lxMaEp5w8K1EKAYpvNCvkzlcmfiOqRYt8hv5oPHa4vIj/aI+9FiYUARPNWqtcOZGhOv0XG9XXpnExbdxqq6f4jvIBvyCqVa7ie85xP/kSfmosHAY6Ynx1H3Kk4hh577NgJA6pb7w8fWmhyKrQRp5qm3GkbN8SJRVxrnawtTms+UaOBr1cO4VG3G4mxB2MaLseH8bp1QPyk8/lK4LC43LYiRy8eXJK23eYfSxWtv9ZvMeoApZXBcN4s8ZWhxBkXm0b2NpXV8N4tTqgAPGfQg2JPMBNYvGe2nKJUb3gCSQANSbAeaGvBEgyDoRcFXUxLKJURKUEqaYklCYHIzJphyE3MqruI0wSM4kCSpq+NW0hcsytxYflE6wdio6HF8w/CNSDePn1ss/ZG58Vaxem9oqrMYHAOGhEhJ+0LWp4/xaNRMdVCyquPJ05kRos9/FDTJklzQLTEm9j15eSzO9avx46I1+ijdiSua4RxZ1WpGa24Oy6JvitTKl9GuqFRurkblTFw5qljawDTumw9s7GY10yToqdfEzffmq2NfI81UdjALWXK9Ok5XqHECTBS18Rustr7yrfaAtF7qeS406OIOUX2QswCpsDCFfJPEw0/P7uonDw+cX9lYaE/Jyj0WZXXFWPHxnTopO1Ld/EEap4p66eNyrQqZgAbQIiJBjp9U8k8WQ6jmJLbDlyCgdTIWnVbckW6KNrBuI8vddZ253hRhSU3FamGwjKkiBMbEg+Uzt0TRwtpcQ1xtE2mJ9FrzjPhVAEiDC0XtDx/DtbvNOx6KZnDHaECNjf3OyZVwL6ZmI/8hceaxe5W5wqYnFVDAe55A0DiSB6rU4Jx3sZa4FzDcAatPSdlAe+IMeeh8CqdfBkaem/lzC1O5fVY6+P/AB3FHjNFwkPaOhIB9CmYjjdNtswJ5Ag+p2XABO7SFrGI7Opxx2oDY8yfLSVE/ilQx3rchb5Ln8Fi4GXTkZV3te6uPWx35nJ+MxLnCATO5kqq2oQSXaxfXTmnVMS1t3FYOP4qCC1sxOh+nJSX1hZ/WrT462YAjkfv7ur7KhHmZPWei4XMZXX8OxQqU23AI/MdSRbZTVXaOOcyYgiZykaeEJ7uJF5ucoPLTzUdOhN8wOxibeNk3s2A9/aYIMT6q3vfR4f1LVrEAkEyLggx4yN/7rlOIYoucT1V7i2OAlrJj3WI4zqsxat8MxbmPlph3NdbU4lVFMOzQY5N9dFwmeDZbFPHZqYaTBHotW2JJKmfxN5N3H5JKnF6nNZ1R6a+rIPNZ0w6rjCd1XdVVd5TcyKttxBSOxHVVL7AnwBQKDz+R3oUF9vFHi2Y+pSKn+yP/lPqEJpjrXM9k+m/12UYpnYH0T203btPosa6AuITmko7F3JODD09QmmEceg9FCW7qz2fVvqEmQfzNTyPFXFTcGCFZpYzvB8gOFnQCMw57jyhNOF6j0KY/DjcnyaVudRm81r0sS2ZlvgCR5kFXKfFGaO06lpt638FzTXNbq5x8lI/F0xaTfwWaraxGFpOGZksB0JLA30Lp9As6pSItId1Ex7hZ2JxjaZlod1uI+SbT46wg5mkD/cZU9npcFNjuh5j6hOdgWxeIjX62WMzignMGt8yT9UmP49NMgAA8okH3WtqekONrhjoaQROs/VbfDy6owPaAQdRLZEa228VxzOIk/yjwaFaHEXjR0eAA+QVttZkka3HK2YNDRYcrrDbRcT+F3/EqzU4xUdYkn75qrneTJc6P9xU9rT34Sofyn5fNT0zWpiAI5y5o+ZVOs8nUk+arPZstRmr1LE1mkkVGsnX+IBKmoSburMPg4n6LEoYaSr1GiGjmlGjUa3eoPIEqu7s/wDUJ8Gx9VVqvUDnLLS4alIf6h/4hKMTTGjXHxcB8lm5kkojXGOZ/p+rnJP3g3amzzusvMo3PSSGtccR5NYPBoUVTib9jHgAs0OTC4phq+cc8/mKa7EO/md6lUwUocmKnNc8z6pFChB37KodvPgVE6n4+d/JODByE+ac14boCOd8w8gTZcvL/HXBSw7nSRH9VvRJIIMASNf8Jrq/OJ5ACfmpaNTNeB7CPNPKmKoa83Gn3qrDS4asKs03EHRknWxPvKfUfbb0KXsnKBjhN5bpPKTyS1I0Bk9XAeh0Tn4wtHIcxdVqvEBBM5oCSlOxDmNY6zswB9dpXKYqs4Hqr2J4u4mCBHICFl4mrmNl0jnbqaniS4GTfqoXvkgIDIHzUlGnuqhC8jSwVSqCSrD3JgfC1KlhjcN4qxSokXKcH3TKj1CJDCR1RQ5lEXbqKe56Z2yiNWU3MtIvUypHvVem6yVzlnRHmlCRpSFFNeU0ozKIvUEzSmuF0lMoDrqoeGprmp7ioi5NDJSF10lQqN7kEvaIVbMlRXpQqTcNRJN4HyKp4OiyoSKb+80mYY45TvfT3TK9LITGZzgYIDcpBnTvRuCvLj0av5JN2g+5HklcwTe3TT2WdRxJnvCoyNZH/WQdVb7XL3iT6z4D3T2bE/Zgcx7pWdC776qtUxljzg6rJp1Xtdm35bR4LU5tS9Rr4ytA6dVhYivP4RbmrFR73AydVSrvyj6LpzMY6uqxadSmvZfkB8lL2si9kjnA6clvWACHbwpQ4Cyz6xiye2oTBQSVSoM11M4yoHNhWVElN5T3GbqFhlTt0UtJEJemuenNGqaHCJRVepKkphJWYS2U/DU7EutpHMylqJaZhKCoilaVA9xTXFIVFUcqFc6yq5k5xlNDFRKx6laoGtT2KCdz1BN0PcmscgeWqOrokqPuoyqGIToSoPX+M0qNBj+xkWcJJy98TIyl3fFztzXKYHGZ3PdUnK1ovp3u9HIS4g6RHVatem1lV9N7gC0EWBe892egg2iXeKucPbRpuHbU3VCRJ7Jwc1jjuQHAOsCT4xfReaZjt71QoYIVCS/MHZQ7LFgHNtfmdhc3HNTYTh7QwuJyXIyvnMYkkjbQWG8J/E6zWEPoud2WVpdLbybZSx7iTAAmJHos+jxWk6HuJqZXBxY8lskHNqPp1U2tbGtg8HSqNd2clwDhLgRAn8WU7AAmbW62VT9zXLZzOaA6BYEOcQBJiNr316FY3FceX1XVaJyuOaWtnLBEOEkzEQIhSu4wxzGsbRFOoWBnbdo6C4DWBoN40usdfH3Pc6vt15+fmzLzPS38QUadNzadMuDwJdLbXbIgibdVUpcOoCk99es81A3M1tNoLQbjI95/CZj1CrUMXXa45nAjeo8FxPe2vJM76qzWbQeHmp2wqPcJyloBbsOzDLG3h9enM8ZmuXffn/HPmi5xOXQGNRPpMlJTpEEkrcoZNGMDGttoHuLgdXP8Dp4KWvWz/jaHd0QCZ05i0Elb+1j63OVIU2EwT3juNLvAE9f1W1h2tdP8Gi2CLu662c7x2K3MFXpiplztaxu4IFOBN6TWwb9RN7q3q56Z8ZuVx7+H1AYyuzQTlgyANTzhR1eHVGtDnsc1p0LhEr0AYqkOyNNwzPzBwaeboc18wGA2vOhOirY3BDLFeo1gzT+V1Rwy2IMluWVmd9f2L48/64huFOXMBbnsnOwlQASx4kSJabjmLL6HwfDqORg7JkFoghgH5ZmQOi57/wCQ3DB4Q1aDQ14cwCcxF3gG08iVz5+a246dfHzJ6eJUKBc4NkAn+aY9hPsp/wBi7o1BIm4vJ0C774Ur1OIYfECu6m0jKGODAC3cu1k+qzPiD4b/AGZrAHh4JOgiAB47LV+T3jHhs2OYLoIJvoNPUAc0/E2jKJ/SIWg3g1Sq3MxsgHmAYF8wGqjqcOqCGgXgWJ6ffqsT5ObfVW/D3Jtnpm16UiJgDaNTzlUKhiy3X8Oc0kO13gg+Qg9FUdwWrUJyMLo1DbnrZdeO5/XO81msBOgU+MwJ0bcjW2srRwWELNRciI/l6qelTIkxAF7i2ojxTr5PfpMc0/CuFyP7IyEarr6VYOzdpB2AIBAncT5qzw/I5wa9rXNEESPzEgW+9lm/Nf8AG+eY46lhC4EkhtpaNS+XAQ0DzPkoDQIMGQeRBB9F6e3AUGG1NgnWZdLolsN0bfYAlWsVgKFQtBptDjZzobJgBrZbu6XDfbqsz5rrteOM9PJm0iVPVwUAkPaegmT4SLr0N3BKYP8A+Lcp0IMEEGCDdWW8IoTAYJ8dPdavysTifjyrsDyTxhivRsfw1jXNaKYDSA4EsnM3cjmAJ0VetRZlJZRB6QQDIkQY+nRPv/6T63CDBHkhdc3MRIoU/wCp+U+YJshX7U8I2cY9hqdrFKplaB2c5WsphuY0wYkAATMmPZY2J4tVrPy0GMZmeMoZLoGUNDQCIEgXNpvzWewtF6dN8/kzEw286DU+K3vh84VlOcS11SrmJaG5mgA3AkESZLjPXok5nM/DfK/qLFF9J4pF4rOLQSWQQIEn8ItF7a6cwsqvWIYWhmWSZqvY5pcRBIBgQ4GPZGKpCo4mDTEyGsmB63VXESHUmZnuBcAMzrCYEwFr6/Wp9nvEbAIhwvzuSSBMEzMSmDHQNBF4BF+hmbf2WrU+HryKzSZvLYAB6yUyl8MiQ91QOIMjKIFjN5keyzLz/Wrv8QUA94a/LlabWmDlMxmJmZjxWjTpBx23kToBtOkhWqWCyAl0EmS6L+BtpHomNpmZ8dNfMLnet/D8/TXQAR7R4HTxVM1Cc2WDIvBkWJBHX8t9fdXHkSf8D7/VLiKjXNtTazlkJFrXIJuYlZ/q7jGzOLc4bMWvoNg12bon0eM1Q0kd2LEU2tbqbSWhSnAtIuXFpIBgAEA9PJamB4ZSETdpiHF1gbWgm/ysu07yJZOlZmErVXZHVHA5Q4yTZr22JnmJ0Wphvh1s/wAR4qxFjMAAiRY73VrF0aDS173MLi7V5k5onvbDfwTKeOo5ZbUeNhkaX6RsXC3h1U8+uoePMrrMJ8Q1WOAdlNMQAALgAQLnVcx8efFrcVQdh8pY7Mw5nA5bPDtuYaY8FZpcbDmgMBBObKXU4zZdZ73dF23kzyXI8Q4/WzGXU231DWi3O8lY5+PLrpZbP8bXwU3sKNQfiLyDMEWAItOqdxfGGqc34YkAane/U6LDo8XqgsIe57YbIJsCTqOa2aldz5imGyPxEXmDANlO51us5zmahpt/hmXBsWykulwjcaADa2/RM4lVzsaWNqEw6Y/CQHNyztMZ1JX4kSzsg0EwBmLRM30dM+XgqD8S7LBPcBOUDeN/NTJup5XMS06jXVO80hsy4HlEQI36qs3iNWk0MY1suGpNzPI7QR7JgpuIO143vyUeFwL6hJzCAL2nQrcxi2rdc938Qc8WMaa7eyhrYs5MrgSLXtGimr4EsbdwMizgDpy9FSLY7tz5RosLaY9xyyGk8rWE2F1Lg6xmGGHQJGsQnPzlupygQBJ9By1PqqL6YykkjPbmJF5+S1MrDsuAwaWUSXSS/RszYjN9Vfq0qYDfwgk3LhJI3DbTIvBWFwOg2Li8WlzvSAb+anxtc03gthpGhFtR6LHXr8dZbixUfnAyOdoZdqCZgX3I6cxtquA7XKA9xdYhxIAhv5RPOwVfhvF6rKru8wB7i86iHPMuIAEfJdZU41RY0uqwGtgOfFpMR1AMhS9X8xrn37YlaoSxweT3Q0TJMN0blnl9FRdw2p2je/YEnPMd28CxnlY9TdZP/wBhqvq4js29rTecrQ4O7tNr3lghsESDqb2CujjdQzLAPAOk7xfXktZ1ynlzf1NiqdYOjs2PgAB0EyA0RfLsIHkhQu4sCZNMz4j9Uqed/wAX/j/phxGUgZZtteZ08+ie/iDRSLQGd8tDiaYLmQ3UON7x9LKoK2wiPVR1qrQ0zY3J1udvHmolU6zjaBuP1T+G8P75qOqsZlsA90FxIMkdLEeMKFmrY1kQNLnQ6q7xdwbVLGiRThkgC722e8+Ls1+ULrNc6rN4q8VHBr8xiIfGURqQOZVplSu4GXR/tYf+oTqWJImGP2kho38VM3FOMwx/K4/st9XJ+JP/AElIu3zOI1mAD6Eoqgm4gGdL3vr807M8/kdN/wCyjp0KhP4CNrn73XHa36KGkxq5xgRGpNtJ5xZVsVIEaa6bGYC0sDQcwl5bDg09neYeRDXHlEk/0hVP3XUNu4ANNZ9Y0SIzocTJcdQAbfTot3hOLsRIJnx91Sdwd+z2j128kylwOoNKgb1Eyter+pNlbzq79gNunOfohj6hJBLQZ2Jtyn2WbR4VU3rT/TO0blWG8K7paaji0iMtwI9U/wCLW1LjKIIae2LSWvuyJDZyOvB1IOnJYv7PhZAzveQI0nNOsmLrXxfCmVspcCA1gYxrSQGtEkayZkk67pMNwGkzQHzMpOpJ6L5VlZabe7TbHLn6ypyDE5TtY3HTzWozhrA7NBnrH6KZ9CdZ9ljUkc6aZ1A3G456yihh3yIg3NjoOa2/3czkfUqxRwrW6D3KauM3HYEU35ADYNzEmxfkDn+ABMeSp4rGdm+wieRsedoW5UpB5l3eJJMknUmSo34Fh1aD43TSxmdu5wE3BjX8omP0UWJcRLrW1j9YW0cGwiC0RySHBM/lasqxyczYgDN9dPJRYXBw8CzZJF2k7f8AqugGFb/K30Cm7OTJAtoVZcTEuDw7mwwBzhLWBwZlbJjcmd2+chY3Fq7XVakCAHnLa2UOOU+kLXIMHr5yeah7Ech6KelYH7QBVHeFt9j0ldLhKmdgkkg3hx1JsCPuVCKY5D0Twz7hCekxcIGgJkA6EG4P31WFjGkZgAdb6H3AWyG/cILEWuU7x/I/fmELqsqE1MZbaI2A9E4URyHopIT2rSGCmBsPSEgKnhRgIpQlhKAnBhUDQ1ODU4MP3/lPaxBFUagN8FLUp/cJraaaEydQlDOqlFNOFP7lTVRtZ1UhHX2Kdk+5R2fgmiOm2FJlTQwdPRHaN3IUDg0JcgTTVaNwoqvEqbdwrlE/ZhBAA/wsx/H6fNU8V8SNiy1Pj6S9RtNhKXDp6rj6vxESLSqv77fzXSfD0x9kd12g6JRUbzHquCPGanNNbxaoDqr9FPtj0AOCfIXn375qc1I3jtQbqfR0fbHeOI+5Uc+C4o/EL4TqXxC7dT6el+zl2nl7FPH3YrlqfxIN1JQ+IWk3Wfq6XzjpwPuEQsehx5hOq06eKa4SCsXmz9allSQlVZ2IEoUVWapEIWmTmhROSoUVIAnNQhAkpWlCEA82Q1CFA9qduhCKaUhKVCCGq4xqufxrzn1PqhC6fH+sdqtaoY1PqVkV6hvc+qEL08OPSCUoQhdXNE8phKEKoJSZihCBQ480mY80IRSyhxQhAjXHmlLjzQhQODzzK6PhNV2XU6HcoQuXy/jfH6ldWdP4j6lCELi6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http://www.ktcmo.org/pictures/2_w800.jpg"/>
          <p:cNvPicPr>
            <a:picLocks noGrp="1" noChangeAspect="1" noChangeArrowheads="1"/>
          </p:cNvPicPr>
          <p:nvPr>
            <p:ph idx="1"/>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51520" y="908721"/>
            <a:ext cx="6169910" cy="321194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Content Placeholder 4"/>
          <p:cNvPicPr>
            <a:picLocks noChangeAspect="1"/>
          </p:cNvPicPr>
          <p:nvPr/>
        </p:nvPicPr>
        <p:blipFill>
          <a:blip r:embed="rId4" cstate="screen">
            <a:extLst>
              <a:ext uri="{28A0092B-C50C-407E-A947-70E740481C1C}">
                <a14:useLocalDpi xmlns="" xmlns:a14="http://schemas.microsoft.com/office/drawing/2010/main" val="0"/>
              </a:ext>
            </a:extLst>
          </a:blip>
          <a:srcRect/>
          <a:stretch>
            <a:fillRect/>
          </a:stretch>
        </p:blipFill>
        <p:spPr>
          <a:xfrm>
            <a:off x="2051720" y="3645024"/>
            <a:ext cx="6804831" cy="3068960"/>
          </a:xfrm>
          <a:prstGeom prst="rect">
            <a:avLst/>
          </a:prstGeom>
        </p:spPr>
      </p:pic>
      <p:pic>
        <p:nvPicPr>
          <p:cNvPr id="6" name="Picture 2" descr="http://accbat.eu/wp-content/uploads/2014/09/A.EuropeanUnion-en-160.png"/>
          <p:cNvPicPr>
            <a:picLocks noChangeAspect="1" noChangeArrowheads="1"/>
          </p:cNvPicPr>
          <p:nvPr/>
        </p:nvPicPr>
        <p:blipFill>
          <a:blip r:embed="rId5" cstate="print"/>
          <a:srcRect/>
          <a:stretch>
            <a:fillRect/>
          </a:stretch>
        </p:blipFill>
        <p:spPr bwMode="auto">
          <a:xfrm>
            <a:off x="6516216" y="1988840"/>
            <a:ext cx="1581150" cy="1552576"/>
          </a:xfrm>
          <a:prstGeom prst="rect">
            <a:avLst/>
          </a:prstGeom>
          <a:noFill/>
        </p:spPr>
      </p:pic>
    </p:spTree>
    <p:extLst>
      <p:ext uri="{BB962C8B-B14F-4D97-AF65-F5344CB8AC3E}">
        <p14:creationId xmlns="" xmlns:p14="http://schemas.microsoft.com/office/powerpoint/2010/main" val="267748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21127_150617.jpg"/>
          <p:cNvPicPr>
            <a:picLocks noChangeAspect="1"/>
          </p:cNvPicPr>
          <p:nvPr/>
        </p:nvPicPr>
        <p:blipFill>
          <a:blip r:embed="rId3" cstate="screen"/>
          <a:stretch>
            <a:fillRect/>
          </a:stretch>
        </p:blipFill>
        <p:spPr>
          <a:xfrm>
            <a:off x="107504" y="260648"/>
            <a:ext cx="8943394" cy="6362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123728" y="260648"/>
            <a:ext cx="4824536" cy="1143000"/>
          </a:xfrm>
        </p:spPr>
        <p:txBody>
          <a:bodyPr>
            <a:normAutofit/>
          </a:bodyPr>
          <a:lstStyle/>
          <a:p>
            <a:r>
              <a:rPr lang="en-US" noProof="0" smtClean="0"/>
              <a:t>Güngör Landfill</a:t>
            </a:r>
            <a:endParaRPr lang="en-US" noProof="0"/>
          </a:p>
        </p:txBody>
      </p:sp>
    </p:spTree>
    <p:extLst>
      <p:ext uri="{BB962C8B-B14F-4D97-AF65-F5344CB8AC3E}">
        <p14:creationId xmlns="" xmlns:p14="http://schemas.microsoft.com/office/powerpoint/2010/main" val="163729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384"/>
            <a:ext cx="8640960" cy="1143000"/>
          </a:xfrm>
        </p:spPr>
        <p:txBody>
          <a:bodyPr>
            <a:normAutofit/>
          </a:bodyPr>
          <a:lstStyle/>
          <a:p>
            <a:r>
              <a:rPr lang="en-US" noProof="0" dirty="0" smtClean="0"/>
              <a:t>Air quality &amp; climate change</a:t>
            </a:r>
            <a:endParaRPr lang="en-US" noProof="0" dirty="0"/>
          </a:p>
        </p:txBody>
      </p:sp>
      <p:sp>
        <p:nvSpPr>
          <p:cNvPr id="3" name="2 İçerik Yer Tutucusu"/>
          <p:cNvSpPr>
            <a:spLocks noGrp="1"/>
          </p:cNvSpPr>
          <p:nvPr>
            <p:ph idx="1"/>
          </p:nvPr>
        </p:nvSpPr>
        <p:spPr>
          <a:xfrm>
            <a:off x="179512" y="908720"/>
            <a:ext cx="8712968" cy="5544616"/>
          </a:xfrm>
        </p:spPr>
        <p:txBody>
          <a:bodyPr>
            <a:noAutofit/>
          </a:bodyPr>
          <a:lstStyle/>
          <a:p>
            <a:r>
              <a:rPr lang="en-US" sz="2100" noProof="0" dirty="0" smtClean="0"/>
              <a:t>Major pollutants; PM10, SO2, NH3, NO2, VOC - ozone depletion and formation</a:t>
            </a:r>
          </a:p>
          <a:p>
            <a:r>
              <a:rPr lang="en-US" sz="2100" noProof="0" dirty="0" smtClean="0"/>
              <a:t>Sources of pollutants; Main source is fossil fuel burning – heating, electricity, transportation</a:t>
            </a:r>
          </a:p>
          <a:p>
            <a:r>
              <a:rPr lang="en-US" sz="2100" noProof="0" dirty="0" smtClean="0"/>
              <a:t>Pollutants that are over the limits stated in two EU directives – 2008/50/EC, 2004/107/EC</a:t>
            </a:r>
          </a:p>
          <a:p>
            <a:pPr lvl="1"/>
            <a:r>
              <a:rPr lang="en-US" sz="2100" noProof="0" dirty="0" smtClean="0"/>
              <a:t>PM10: Over the limits. Man-made causes are traffic, construction sites,  natural dust from Africa, open areas, lack of vegetation/green cover</a:t>
            </a:r>
          </a:p>
          <a:p>
            <a:pPr lvl="1"/>
            <a:r>
              <a:rPr lang="en-US" sz="2100" noProof="0" dirty="0" smtClean="0"/>
              <a:t>SO2: Over the limits at hot spots and near point sources; </a:t>
            </a:r>
            <a:r>
              <a:rPr lang="en-US" sz="2100" noProof="0" dirty="0" err="1" smtClean="0"/>
              <a:t>Lefkoşa</a:t>
            </a:r>
            <a:r>
              <a:rPr lang="en-US" sz="2100" noProof="0" dirty="0" smtClean="0"/>
              <a:t> and </a:t>
            </a:r>
            <a:r>
              <a:rPr lang="en-US" sz="2100" noProof="0" dirty="0" err="1" smtClean="0"/>
              <a:t>Girne</a:t>
            </a:r>
            <a:r>
              <a:rPr lang="en-US" sz="2100" noProof="0" dirty="0" smtClean="0"/>
              <a:t> traffic, stack gas emissions from two major power plants</a:t>
            </a:r>
          </a:p>
          <a:p>
            <a:pPr lvl="1"/>
            <a:r>
              <a:rPr lang="en-US" sz="2100" noProof="0" dirty="0" smtClean="0"/>
              <a:t>NO2: Not over the limits but close. Measures are needed to reduce stack gas emissions to meet EU targets.</a:t>
            </a:r>
          </a:p>
          <a:p>
            <a:pPr marL="355600" lvl="1" indent="-355600">
              <a:buFont typeface="Arial" pitchFamily="34" charset="0"/>
              <a:buChar char="•"/>
              <a:tabLst>
                <a:tab pos="355600" algn="l"/>
              </a:tabLst>
            </a:pPr>
            <a:r>
              <a:rPr lang="en-US" sz="2100" noProof="0" dirty="0" smtClean="0"/>
              <a:t>Climate change: No measures, no national policy. International pressure non-existent. Promote public transport and use of  renewable energy, increase forest tree population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etaykibris.com/d/news/6416.jpg"/>
          <p:cNvPicPr>
            <a:picLocks noChangeAspect="1" noChangeArrowheads="1"/>
          </p:cNvPicPr>
          <p:nvPr/>
        </p:nvPicPr>
        <p:blipFill>
          <a:blip r:embed="rId3" cstate="screen">
            <a:lum bright="-40000"/>
            <a:extLst>
              <a:ext uri="{28A0092B-C50C-407E-A947-70E740481C1C}">
                <a14:useLocalDpi xmlns="" xmlns:a14="http://schemas.microsoft.com/office/drawing/2010/main" val="0"/>
              </a:ext>
            </a:extLst>
          </a:blip>
          <a:srcRect/>
          <a:stretch>
            <a:fillRect/>
          </a:stretch>
        </p:blipFill>
        <p:spPr bwMode="auto">
          <a:xfrm>
            <a:off x="195444" y="1092696"/>
            <a:ext cx="8841052" cy="55766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Başlık"/>
          <p:cNvSpPr>
            <a:spLocks noGrp="1"/>
          </p:cNvSpPr>
          <p:nvPr>
            <p:ph type="title"/>
          </p:nvPr>
        </p:nvSpPr>
        <p:spPr>
          <a:xfrm>
            <a:off x="323528" y="-27384"/>
            <a:ext cx="8363272" cy="1138138"/>
          </a:xfrm>
        </p:spPr>
        <p:txBody>
          <a:bodyPr>
            <a:noAutofit/>
          </a:bodyPr>
          <a:lstStyle/>
          <a:p>
            <a:r>
              <a:rPr lang="en-US" sz="3400" dirty="0" smtClean="0"/>
              <a:t>Industrial emissions and environmental permitting</a:t>
            </a:r>
            <a:endParaRPr lang="en-US" sz="3400" dirty="0"/>
          </a:p>
        </p:txBody>
      </p:sp>
      <p:sp>
        <p:nvSpPr>
          <p:cNvPr id="3" name="2 İçerik Yer Tutucusu"/>
          <p:cNvSpPr>
            <a:spLocks noGrp="1"/>
          </p:cNvSpPr>
          <p:nvPr>
            <p:ph idx="1"/>
          </p:nvPr>
        </p:nvSpPr>
        <p:spPr>
          <a:xfrm>
            <a:off x="395536" y="1268760"/>
            <a:ext cx="8373616" cy="5256584"/>
          </a:xfrm>
        </p:spPr>
        <p:txBody>
          <a:bodyPr>
            <a:normAutofit lnSpcReduction="10000"/>
          </a:bodyPr>
          <a:lstStyle/>
          <a:p>
            <a:r>
              <a:rPr lang="en-US" sz="2600" dirty="0" smtClean="0">
                <a:solidFill>
                  <a:schemeClr val="bg1"/>
                </a:solidFill>
              </a:rPr>
              <a:t>Legislation is missing for regulation of industrial emissions and permits</a:t>
            </a:r>
          </a:p>
          <a:p>
            <a:r>
              <a:rPr lang="en-US" sz="2600" dirty="0" err="1" smtClean="0">
                <a:solidFill>
                  <a:schemeClr val="bg1"/>
                </a:solidFill>
              </a:rPr>
              <a:t>Teknecik</a:t>
            </a:r>
            <a:r>
              <a:rPr lang="en-US" sz="2600" dirty="0" smtClean="0">
                <a:solidFill>
                  <a:schemeClr val="bg1"/>
                </a:solidFill>
              </a:rPr>
              <a:t> Power Plant: 261 MW capacity, fuel oil fired. There is no stack-gas treatment. </a:t>
            </a:r>
            <a:r>
              <a:rPr lang="en-US" sz="2600" dirty="0" err="1" smtClean="0">
                <a:solidFill>
                  <a:schemeClr val="bg1"/>
                </a:solidFill>
              </a:rPr>
              <a:t>NOx</a:t>
            </a:r>
            <a:r>
              <a:rPr lang="en-US" sz="2600" dirty="0" smtClean="0">
                <a:solidFill>
                  <a:schemeClr val="bg1"/>
                </a:solidFill>
              </a:rPr>
              <a:t>, </a:t>
            </a:r>
            <a:r>
              <a:rPr lang="en-US" sz="2600" dirty="0" err="1" smtClean="0">
                <a:solidFill>
                  <a:schemeClr val="bg1"/>
                </a:solidFill>
              </a:rPr>
              <a:t>SOx</a:t>
            </a:r>
            <a:r>
              <a:rPr lang="en-US" sz="2600" dirty="0" smtClean="0">
                <a:solidFill>
                  <a:schemeClr val="bg1"/>
                </a:solidFill>
              </a:rPr>
              <a:t> emission, PM over EU emission target limits.</a:t>
            </a:r>
          </a:p>
          <a:p>
            <a:r>
              <a:rPr lang="en-US" sz="2600" dirty="0" err="1" smtClean="0">
                <a:solidFill>
                  <a:schemeClr val="bg1"/>
                </a:solidFill>
              </a:rPr>
              <a:t>Kalecik</a:t>
            </a:r>
            <a:r>
              <a:rPr lang="en-US" sz="2600" dirty="0" smtClean="0">
                <a:solidFill>
                  <a:schemeClr val="bg1"/>
                </a:solidFill>
              </a:rPr>
              <a:t> Power Plant: 148 MW capacity, fuel oil fired. There is stack-gas treatment but it has problems. </a:t>
            </a:r>
          </a:p>
          <a:p>
            <a:r>
              <a:rPr lang="en-US" sz="2600" dirty="0" smtClean="0">
                <a:solidFill>
                  <a:schemeClr val="bg1"/>
                </a:solidFill>
              </a:rPr>
              <a:t>Cyprus Mining Co.</a:t>
            </a:r>
            <a:r>
              <a:rPr lang="tr-TR" sz="2600" dirty="0" smtClean="0">
                <a:solidFill>
                  <a:schemeClr val="bg1"/>
                </a:solidFill>
              </a:rPr>
              <a:t> (CMC),</a:t>
            </a:r>
            <a:r>
              <a:rPr lang="en-US" sz="2600" dirty="0" smtClean="0">
                <a:solidFill>
                  <a:schemeClr val="bg1"/>
                </a:solidFill>
              </a:rPr>
              <a:t> </a:t>
            </a:r>
            <a:r>
              <a:rPr lang="en-US" sz="2600" dirty="0" err="1" smtClean="0">
                <a:solidFill>
                  <a:schemeClr val="bg1"/>
                </a:solidFill>
              </a:rPr>
              <a:t>Lefke</a:t>
            </a:r>
            <a:r>
              <a:rPr lang="en-US" sz="2600" dirty="0" smtClean="0">
                <a:solidFill>
                  <a:schemeClr val="bg1"/>
                </a:solidFill>
              </a:rPr>
              <a:t>: Copper Mine, 9</a:t>
            </a:r>
            <a:r>
              <a:rPr lang="tr-TR" sz="2600" dirty="0" smtClean="0">
                <a:solidFill>
                  <a:schemeClr val="bg1"/>
                </a:solidFill>
              </a:rPr>
              <a:t>.</a:t>
            </a:r>
            <a:r>
              <a:rPr lang="en-US" sz="2600" dirty="0" smtClean="0">
                <a:solidFill>
                  <a:schemeClr val="bg1"/>
                </a:solidFill>
              </a:rPr>
              <a:t>5 million tons hazardous waste in area of 1.5 km2 since 1974. Heavy metal contamination in ground water and soil. </a:t>
            </a:r>
          </a:p>
          <a:p>
            <a:r>
              <a:rPr lang="en-US" sz="2600" dirty="0" smtClean="0">
                <a:solidFill>
                  <a:schemeClr val="bg1"/>
                </a:solidFill>
              </a:rPr>
              <a:t>Quarries: ~35 quarries. Permit conditions are no</a:t>
            </a:r>
            <a:r>
              <a:rPr lang="tr-TR" sz="2600" dirty="0" smtClean="0">
                <a:solidFill>
                  <a:schemeClr val="bg1"/>
                </a:solidFill>
              </a:rPr>
              <a:t>n-</a:t>
            </a:r>
            <a:r>
              <a:rPr lang="en-US" sz="2600" dirty="0" smtClean="0">
                <a:solidFill>
                  <a:schemeClr val="bg1"/>
                </a:solidFill>
              </a:rPr>
              <a:t>existent / weak. Rehabilitation program</a:t>
            </a:r>
            <a:r>
              <a:rPr lang="tr-TR" sz="2600" dirty="0" smtClean="0">
                <a:solidFill>
                  <a:schemeClr val="bg1"/>
                </a:solidFill>
              </a:rPr>
              <a:t>s</a:t>
            </a:r>
            <a:r>
              <a:rPr lang="en-US" sz="2600" dirty="0" smtClean="0">
                <a:solidFill>
                  <a:schemeClr val="bg1"/>
                </a:solidFill>
              </a:rPr>
              <a:t> missing. PM </a:t>
            </a:r>
            <a:r>
              <a:rPr lang="tr-TR" sz="2600" dirty="0" err="1" smtClean="0">
                <a:solidFill>
                  <a:schemeClr val="bg1"/>
                </a:solidFill>
              </a:rPr>
              <a:t>emission</a:t>
            </a:r>
            <a:r>
              <a:rPr lang="en-US" sz="2600" dirty="0" smtClean="0">
                <a:solidFill>
                  <a:schemeClr val="bg1"/>
                </a:solidFill>
              </a:rPr>
              <a:t>, damage </a:t>
            </a:r>
            <a:r>
              <a:rPr lang="tr-TR" sz="2600" dirty="0" err="1" smtClean="0">
                <a:solidFill>
                  <a:schemeClr val="bg1"/>
                </a:solidFill>
              </a:rPr>
              <a:t>to</a:t>
            </a:r>
            <a:r>
              <a:rPr lang="en-US" sz="2600" dirty="0" smtClean="0">
                <a:solidFill>
                  <a:schemeClr val="bg1"/>
                </a:solidFill>
              </a:rPr>
              <a:t> flora –fauna, noise pollution</a:t>
            </a:r>
            <a:r>
              <a:rPr lang="tr-TR" sz="2600" dirty="0" smtClean="0">
                <a:solidFill>
                  <a:schemeClr val="bg1"/>
                </a:solidFill>
              </a:rPr>
              <a:t>,</a:t>
            </a:r>
            <a:r>
              <a:rPr lang="en-US" sz="2600" dirty="0" smtClean="0">
                <a:solidFill>
                  <a:schemeClr val="bg1"/>
                </a:solidFill>
              </a:rPr>
              <a:t> etc. </a:t>
            </a:r>
          </a:p>
          <a:p>
            <a:endParaRPr lang="en-US" sz="2600" dirty="0" smtClean="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panoramio.com/photos/large/85774856.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1547664" y="4050919"/>
            <a:ext cx="6122378" cy="2762457"/>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www.kibrisgazetesi.com/wp-content/uploads/2014/01/OCAK.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1187624" y="116632"/>
            <a:ext cx="6768752" cy="380742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Metin kutusu"/>
          <p:cNvSpPr txBox="1"/>
          <p:nvPr/>
        </p:nvSpPr>
        <p:spPr>
          <a:xfrm>
            <a:off x="1619672" y="4221088"/>
            <a:ext cx="1800200" cy="523220"/>
          </a:xfrm>
          <a:prstGeom prst="rect">
            <a:avLst/>
          </a:prstGeom>
          <a:noFill/>
        </p:spPr>
        <p:txBody>
          <a:bodyPr wrap="square" rtlCol="0">
            <a:spAutoFit/>
          </a:bodyPr>
          <a:lstStyle/>
          <a:p>
            <a:r>
              <a:rPr lang="tr-TR" sz="2800" dirty="0" smtClean="0"/>
              <a:t>CMC </a:t>
            </a:r>
            <a:r>
              <a:rPr lang="tr-TR" sz="2800" dirty="0" err="1" smtClean="0"/>
              <a:t>Pit</a:t>
            </a:r>
            <a:endParaRPr lang="tr-TR" sz="2800" dirty="0"/>
          </a:p>
        </p:txBody>
      </p:sp>
      <p:sp>
        <p:nvSpPr>
          <p:cNvPr id="7" name="6 Metin kutusu"/>
          <p:cNvSpPr txBox="1"/>
          <p:nvPr/>
        </p:nvSpPr>
        <p:spPr>
          <a:xfrm>
            <a:off x="1259632" y="2780928"/>
            <a:ext cx="3528392" cy="523220"/>
          </a:xfrm>
          <a:prstGeom prst="rect">
            <a:avLst/>
          </a:prstGeom>
          <a:noFill/>
        </p:spPr>
        <p:txBody>
          <a:bodyPr wrap="square" rtlCol="0">
            <a:spAutoFit/>
          </a:bodyPr>
          <a:lstStyle/>
          <a:p>
            <a:r>
              <a:rPr lang="tr-TR" sz="2800" dirty="0" smtClean="0">
                <a:solidFill>
                  <a:schemeClr val="bg1"/>
                </a:solidFill>
              </a:rPr>
              <a:t>A </a:t>
            </a:r>
            <a:r>
              <a:rPr lang="tr-TR" sz="2800" dirty="0" err="1" smtClean="0">
                <a:solidFill>
                  <a:schemeClr val="bg1"/>
                </a:solidFill>
              </a:rPr>
              <a:t>quarry</a:t>
            </a:r>
            <a:r>
              <a:rPr lang="tr-TR" sz="2800" dirty="0" smtClean="0">
                <a:solidFill>
                  <a:schemeClr val="bg1"/>
                </a:solidFill>
              </a:rPr>
              <a:t> in Beşparmak</a:t>
            </a:r>
            <a:endParaRPr lang="tr-TR" sz="2800" dirty="0">
              <a:solidFill>
                <a:schemeClr val="bg1"/>
              </a:solidFill>
            </a:endParaRPr>
          </a:p>
        </p:txBody>
      </p:sp>
    </p:spTree>
    <p:extLst>
      <p:ext uri="{BB962C8B-B14F-4D97-AF65-F5344CB8AC3E}">
        <p14:creationId xmlns="" xmlns:p14="http://schemas.microsoft.com/office/powerpoint/2010/main" val="380435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5760"/>
            <a:ext cx="8229600" cy="1143000"/>
          </a:xfrm>
        </p:spPr>
        <p:txBody>
          <a:bodyPr>
            <a:normAutofit fontScale="90000"/>
          </a:bodyPr>
          <a:lstStyle/>
          <a:p>
            <a:r>
              <a:rPr lang="en-US" sz="3200" noProof="0" smtClean="0"/>
              <a:t>Horizontal issues; development planning, protection of cultural heritage, nature and biological diversity</a:t>
            </a:r>
            <a:endParaRPr lang="en-US" sz="3200" noProof="0"/>
          </a:p>
        </p:txBody>
      </p:sp>
      <p:sp>
        <p:nvSpPr>
          <p:cNvPr id="3" name="2 İçerik Yer Tutucusu"/>
          <p:cNvSpPr>
            <a:spLocks noGrp="1"/>
          </p:cNvSpPr>
          <p:nvPr>
            <p:ph idx="1"/>
          </p:nvPr>
        </p:nvSpPr>
        <p:spPr>
          <a:xfrm>
            <a:off x="395536" y="1340768"/>
            <a:ext cx="8424936" cy="5184576"/>
          </a:xfrm>
        </p:spPr>
        <p:txBody>
          <a:bodyPr>
            <a:noAutofit/>
          </a:bodyPr>
          <a:lstStyle/>
          <a:p>
            <a:r>
              <a:rPr lang="en-US" sz="2400" noProof="0" dirty="0" smtClean="0"/>
              <a:t>Only Nicosia has </a:t>
            </a:r>
            <a:r>
              <a:rPr lang="tr-TR" sz="2400" noProof="0" dirty="0" smtClean="0"/>
              <a:t>a </a:t>
            </a:r>
            <a:r>
              <a:rPr lang="en-US" sz="2400" noProof="0" dirty="0" smtClean="0"/>
              <a:t>comprehensive development plan as a town. Spatial development in 4 major cities (districts) not regulated; </a:t>
            </a:r>
            <a:r>
              <a:rPr lang="en-US" sz="2400" noProof="0" dirty="0" err="1" smtClean="0"/>
              <a:t>Girne</a:t>
            </a:r>
            <a:r>
              <a:rPr lang="en-US" sz="2400" noProof="0" dirty="0" smtClean="0"/>
              <a:t>, </a:t>
            </a:r>
            <a:r>
              <a:rPr lang="en-US" sz="2400" noProof="0" dirty="0" err="1" smtClean="0"/>
              <a:t>Mağusa</a:t>
            </a:r>
            <a:r>
              <a:rPr lang="en-US" sz="2400" noProof="0" dirty="0" smtClean="0"/>
              <a:t>, </a:t>
            </a:r>
            <a:r>
              <a:rPr lang="en-US" sz="2400" noProof="0" dirty="0" err="1" smtClean="0"/>
              <a:t>Güzelyurt</a:t>
            </a:r>
            <a:r>
              <a:rPr lang="en-US" sz="2400" noProof="0" dirty="0" smtClean="0"/>
              <a:t> and </a:t>
            </a:r>
            <a:r>
              <a:rPr lang="en-US" sz="2400" noProof="0" dirty="0" err="1" smtClean="0"/>
              <a:t>İskele</a:t>
            </a:r>
            <a:endParaRPr lang="en-US" sz="2400" noProof="0" dirty="0" smtClean="0"/>
          </a:p>
          <a:p>
            <a:r>
              <a:rPr lang="en-US" sz="2400" noProof="0" dirty="0" smtClean="0"/>
              <a:t>99/2014 Protection of Flora – Fauna Birds Legislation is in force.</a:t>
            </a:r>
          </a:p>
          <a:p>
            <a:r>
              <a:rPr lang="tr-TR" sz="2400" noProof="0" dirty="0" smtClean="0"/>
              <a:t>7 </a:t>
            </a:r>
            <a:r>
              <a:rPr lang="en-US" sz="2400" noProof="0" dirty="0" smtClean="0"/>
              <a:t>special environmentally protected areas (potential Natura2000 sites) are defined but their management plans are missing. </a:t>
            </a:r>
          </a:p>
          <a:p>
            <a:r>
              <a:rPr lang="en-US" sz="2400" noProof="0" dirty="0" smtClean="0"/>
              <a:t>Strategic environmental assessment (SEA)  regulation has not yet been passed. SEA is not implemented for large scale projects and strategies.</a:t>
            </a:r>
          </a:p>
          <a:p>
            <a:r>
              <a:rPr lang="en-US" sz="2400" noProof="0" dirty="0" smtClean="0"/>
              <a:t>EIA regulation has considerable gap. Some projects are exempt from EIA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noProof="0" smtClean="0"/>
              <a:t>Nuclear power plant in Akkuyu, Mersin</a:t>
            </a:r>
            <a:endParaRPr lang="en-US" noProof="0"/>
          </a:p>
        </p:txBody>
      </p:sp>
      <p:sp>
        <p:nvSpPr>
          <p:cNvPr id="3" name="2 İçerik Yer Tutucusu"/>
          <p:cNvSpPr>
            <a:spLocks noGrp="1"/>
          </p:cNvSpPr>
          <p:nvPr>
            <p:ph idx="1"/>
          </p:nvPr>
        </p:nvSpPr>
        <p:spPr/>
        <p:txBody>
          <a:bodyPr>
            <a:normAutofit lnSpcReduction="10000"/>
          </a:bodyPr>
          <a:lstStyle/>
          <a:p>
            <a:r>
              <a:rPr lang="en-US" dirty="0" smtClean="0"/>
              <a:t>To be built over high earthquake risk area / fault line and to be operated by Russian Federation</a:t>
            </a:r>
          </a:p>
          <a:p>
            <a:r>
              <a:rPr lang="en-US" dirty="0" smtClean="0"/>
              <a:t>In case of an accident, Cyprus will be affected more than Mersin</a:t>
            </a:r>
          </a:p>
          <a:p>
            <a:r>
              <a:rPr lang="en-US" dirty="0" smtClean="0"/>
              <a:t>No international  communication / negotiation with neighboring countries</a:t>
            </a:r>
          </a:p>
          <a:p>
            <a:r>
              <a:rPr lang="en-US" dirty="0" smtClean="0"/>
              <a:t>Nuclear waste is supposed to be transferred to Russia via sea route.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oimages.gsfc.nasa.gov/images/imagerecords/52000/52359/med_tmo_2011272_lrg.jpg"/>
          <p:cNvPicPr>
            <a:picLocks noChangeAspect="1" noChangeArrowheads="1"/>
          </p:cNvPicPr>
          <p:nvPr/>
        </p:nvPicPr>
        <p:blipFill>
          <a:blip r:embed="rId3" cstate="screen">
            <a:lum bright="-20000"/>
          </a:blip>
          <a:srcRect/>
          <a:stretch>
            <a:fillRect/>
          </a:stretch>
        </p:blipFill>
        <p:spPr bwMode="auto">
          <a:xfrm>
            <a:off x="827584" y="260648"/>
            <a:ext cx="7344816" cy="6320942"/>
          </a:xfrm>
          <a:prstGeom prst="rect">
            <a:avLst/>
          </a:prstGeom>
          <a:noFill/>
        </p:spPr>
      </p:pic>
      <p:sp>
        <p:nvSpPr>
          <p:cNvPr id="3" name="2 Metin kutusu"/>
          <p:cNvSpPr txBox="1"/>
          <p:nvPr/>
        </p:nvSpPr>
        <p:spPr>
          <a:xfrm>
            <a:off x="1043608" y="3356992"/>
            <a:ext cx="6552728" cy="1815882"/>
          </a:xfrm>
          <a:prstGeom prst="rect">
            <a:avLst/>
          </a:prstGeom>
          <a:noFill/>
        </p:spPr>
        <p:txBody>
          <a:bodyPr wrap="square" rtlCol="0">
            <a:spAutoFit/>
          </a:bodyPr>
          <a:lstStyle/>
          <a:p>
            <a:pPr algn="just"/>
            <a:r>
              <a:rPr lang="tr-TR" sz="2800" dirty="0" smtClean="0">
                <a:solidFill>
                  <a:schemeClr val="bg1"/>
                </a:solidFill>
                <a:effectLst>
                  <a:outerShdw blurRad="38100" dist="38100" dir="2700000" algn="tl">
                    <a:srgbClr val="000000">
                      <a:alpha val="43137"/>
                    </a:srgbClr>
                  </a:outerShdw>
                </a:effectLst>
              </a:rPr>
              <a:t>A </a:t>
            </a:r>
            <a:r>
              <a:rPr lang="tr-TR" sz="2800" dirty="0" err="1" smtClean="0">
                <a:solidFill>
                  <a:schemeClr val="bg1"/>
                </a:solidFill>
                <a:effectLst>
                  <a:outerShdw blurRad="38100" dist="38100" dir="2700000" algn="tl">
                    <a:srgbClr val="000000">
                      <a:alpha val="43137"/>
                    </a:srgbClr>
                  </a:outerShdw>
                </a:effectLst>
              </a:rPr>
              <a:t>divided</a:t>
            </a:r>
            <a:r>
              <a:rPr lang="tr-TR" sz="2800" dirty="0" smtClean="0">
                <a:solidFill>
                  <a:schemeClr val="bg1"/>
                </a:solidFill>
                <a:effectLst>
                  <a:outerShdw blurRad="38100" dist="38100" dir="2700000" algn="tl">
                    <a:srgbClr val="000000">
                      <a:alpha val="43137"/>
                    </a:srgbClr>
                  </a:outerShdw>
                </a:effectLst>
              </a:rPr>
              <a:t> </a:t>
            </a:r>
            <a:r>
              <a:rPr lang="tr-TR" sz="2800" dirty="0" err="1" smtClean="0">
                <a:solidFill>
                  <a:schemeClr val="bg1"/>
                </a:solidFill>
                <a:effectLst>
                  <a:outerShdw blurRad="38100" dist="38100" dir="2700000" algn="tl">
                    <a:srgbClr val="000000">
                      <a:alpha val="43137"/>
                    </a:srgbClr>
                  </a:outerShdw>
                </a:effectLst>
              </a:rPr>
              <a:t>country</a:t>
            </a:r>
            <a:r>
              <a:rPr lang="tr-TR" sz="2800" dirty="0" smtClean="0">
                <a:solidFill>
                  <a:schemeClr val="bg1"/>
                </a:solidFill>
                <a:effectLst>
                  <a:outerShdw blurRad="38100" dist="38100" dir="2700000" algn="tl">
                    <a:srgbClr val="000000">
                      <a:alpha val="43137"/>
                    </a:srgbClr>
                  </a:outerShdw>
                </a:effectLst>
              </a:rPr>
              <a:t> in </a:t>
            </a:r>
            <a:r>
              <a:rPr lang="tr-TR" sz="2800" dirty="0" err="1" smtClean="0">
                <a:solidFill>
                  <a:schemeClr val="bg1"/>
                </a:solidFill>
                <a:effectLst>
                  <a:outerShdw blurRad="38100" dist="38100" dir="2700000" algn="tl">
                    <a:srgbClr val="000000">
                      <a:alpha val="43137"/>
                    </a:srgbClr>
                  </a:outerShdw>
                </a:effectLst>
              </a:rPr>
              <a:t>Middle</a:t>
            </a:r>
            <a:r>
              <a:rPr lang="tr-TR" sz="2800" dirty="0" smtClean="0">
                <a:solidFill>
                  <a:schemeClr val="bg1"/>
                </a:solidFill>
                <a:effectLst>
                  <a:outerShdw blurRad="38100" dist="38100" dir="2700000" algn="tl">
                    <a:srgbClr val="000000">
                      <a:alpha val="43137"/>
                    </a:srgbClr>
                  </a:outerShdw>
                </a:effectLst>
              </a:rPr>
              <a:t> East, but </a:t>
            </a:r>
            <a:r>
              <a:rPr lang="tr-TR" sz="2800" dirty="0" err="1" smtClean="0">
                <a:solidFill>
                  <a:schemeClr val="bg1"/>
                </a:solidFill>
                <a:effectLst>
                  <a:outerShdw blurRad="38100" dist="38100" dir="2700000" algn="tl">
                    <a:srgbClr val="000000">
                      <a:alpha val="43137"/>
                    </a:srgbClr>
                  </a:outerShdw>
                </a:effectLst>
              </a:rPr>
              <a:t>its</a:t>
            </a:r>
            <a:r>
              <a:rPr lang="tr-TR" sz="2800" dirty="0" smtClean="0">
                <a:solidFill>
                  <a:schemeClr val="bg1"/>
                </a:solidFill>
                <a:effectLst>
                  <a:outerShdw blurRad="38100" dist="38100" dir="2700000" algn="tl">
                    <a:srgbClr val="000000">
                      <a:alpha val="43137"/>
                    </a:srgbClr>
                  </a:outerShdw>
                </a:effectLst>
              </a:rPr>
              <a:t> </a:t>
            </a:r>
            <a:r>
              <a:rPr lang="tr-TR" sz="2800" dirty="0" err="1" smtClean="0">
                <a:solidFill>
                  <a:schemeClr val="bg1"/>
                </a:solidFill>
                <a:effectLst>
                  <a:outerShdw blurRad="38100" dist="38100" dir="2700000" algn="tl">
                    <a:srgbClr val="000000">
                      <a:alpha val="43137"/>
                    </a:srgbClr>
                  </a:outerShdw>
                </a:effectLst>
              </a:rPr>
              <a:t>territory</a:t>
            </a:r>
            <a:r>
              <a:rPr lang="tr-TR" sz="2800" dirty="0" smtClean="0">
                <a:solidFill>
                  <a:schemeClr val="bg1"/>
                </a:solidFill>
                <a:effectLst>
                  <a:outerShdw blurRad="38100" dist="38100" dir="2700000" algn="tl">
                    <a:srgbClr val="000000">
                      <a:alpha val="43137"/>
                    </a:srgbClr>
                  </a:outerShdw>
                </a:effectLst>
              </a:rPr>
              <a:t> is a </a:t>
            </a:r>
            <a:r>
              <a:rPr lang="tr-TR" sz="2800" dirty="0" err="1" smtClean="0">
                <a:solidFill>
                  <a:schemeClr val="bg1"/>
                </a:solidFill>
                <a:effectLst>
                  <a:outerShdw blurRad="38100" dist="38100" dir="2700000" algn="tl">
                    <a:srgbClr val="000000">
                      <a:alpha val="43137"/>
                    </a:srgbClr>
                  </a:outerShdw>
                </a:effectLst>
              </a:rPr>
              <a:t>part</a:t>
            </a:r>
            <a:r>
              <a:rPr lang="tr-TR" sz="2800" dirty="0" smtClean="0">
                <a:solidFill>
                  <a:schemeClr val="bg1"/>
                </a:solidFill>
                <a:effectLst>
                  <a:outerShdw blurRad="38100" dist="38100" dir="2700000" algn="tl">
                    <a:srgbClr val="000000">
                      <a:alpha val="43137"/>
                    </a:srgbClr>
                  </a:outerShdw>
                </a:effectLst>
              </a:rPr>
              <a:t> of </a:t>
            </a:r>
            <a:r>
              <a:rPr lang="tr-TR" sz="2800" dirty="0" err="1" smtClean="0">
                <a:solidFill>
                  <a:schemeClr val="bg1"/>
                </a:solidFill>
                <a:effectLst>
                  <a:outerShdw blurRad="38100" dist="38100" dir="2700000" algn="tl">
                    <a:srgbClr val="000000">
                      <a:alpha val="43137"/>
                    </a:srgbClr>
                  </a:outerShdw>
                </a:effectLst>
              </a:rPr>
              <a:t>European</a:t>
            </a:r>
            <a:r>
              <a:rPr lang="tr-TR" sz="2800" dirty="0" smtClean="0">
                <a:solidFill>
                  <a:schemeClr val="bg1"/>
                </a:solidFill>
                <a:effectLst>
                  <a:outerShdw blurRad="38100" dist="38100" dir="2700000" algn="tl">
                    <a:srgbClr val="000000">
                      <a:alpha val="43137"/>
                    </a:srgbClr>
                  </a:outerShdw>
                </a:effectLst>
              </a:rPr>
              <a:t> </a:t>
            </a:r>
            <a:r>
              <a:rPr lang="tr-TR" sz="2800" dirty="0" err="1" smtClean="0">
                <a:solidFill>
                  <a:schemeClr val="bg1"/>
                </a:solidFill>
                <a:effectLst>
                  <a:outerShdw blurRad="38100" dist="38100" dir="2700000" algn="tl">
                    <a:srgbClr val="000000">
                      <a:alpha val="43137"/>
                    </a:srgbClr>
                  </a:outerShdw>
                </a:effectLst>
              </a:rPr>
              <a:t>Union</a:t>
            </a:r>
            <a:r>
              <a:rPr lang="tr-TR" sz="2800" dirty="0" smtClean="0">
                <a:solidFill>
                  <a:schemeClr val="bg1"/>
                </a:solidFill>
                <a:effectLst>
                  <a:outerShdw blurRad="38100" dist="38100" dir="2700000" algn="tl">
                    <a:srgbClr val="000000">
                      <a:alpha val="43137"/>
                    </a:srgbClr>
                  </a:outerShdw>
                </a:effectLst>
              </a:rPr>
              <a:t> since 2004. </a:t>
            </a:r>
            <a:r>
              <a:rPr lang="tr-TR" sz="2800" dirty="0" err="1" smtClean="0">
                <a:solidFill>
                  <a:schemeClr val="bg1"/>
                </a:solidFill>
                <a:effectLst>
                  <a:outerShdw blurRad="38100" dist="38100" dir="2700000" algn="tl">
                    <a:srgbClr val="000000">
                      <a:alpha val="43137"/>
                    </a:srgbClr>
                  </a:outerShdw>
                </a:effectLst>
              </a:rPr>
              <a:t>European</a:t>
            </a:r>
            <a:r>
              <a:rPr lang="tr-TR" sz="2800" dirty="0" smtClean="0">
                <a:solidFill>
                  <a:schemeClr val="bg1"/>
                </a:solidFill>
                <a:effectLst>
                  <a:outerShdw blurRad="38100" dist="38100" dir="2700000" algn="tl">
                    <a:srgbClr val="000000">
                      <a:alpha val="43137"/>
                    </a:srgbClr>
                  </a:outerShdw>
                </a:effectLst>
              </a:rPr>
              <a:t> </a:t>
            </a:r>
            <a:r>
              <a:rPr lang="tr-TR" sz="2800" dirty="0" err="1" smtClean="0">
                <a:solidFill>
                  <a:schemeClr val="bg1"/>
                </a:solidFill>
                <a:effectLst>
                  <a:outerShdw blurRad="38100" dist="38100" dir="2700000" algn="tl">
                    <a:srgbClr val="000000">
                      <a:alpha val="43137"/>
                    </a:srgbClr>
                  </a:outerShdw>
                </a:effectLst>
              </a:rPr>
              <a:t>acquis</a:t>
            </a:r>
            <a:r>
              <a:rPr lang="tr-TR" sz="2800" dirty="0" smtClean="0">
                <a:solidFill>
                  <a:schemeClr val="bg1"/>
                </a:solidFill>
                <a:effectLst>
                  <a:outerShdw blurRad="38100" dist="38100" dir="2700000" algn="tl">
                    <a:srgbClr val="000000">
                      <a:alpha val="43137"/>
                    </a:srgbClr>
                  </a:outerShdw>
                </a:effectLst>
              </a:rPr>
              <a:t> is not in </a:t>
            </a:r>
            <a:r>
              <a:rPr lang="tr-TR" sz="2800" dirty="0" err="1" smtClean="0">
                <a:solidFill>
                  <a:schemeClr val="bg1"/>
                </a:solidFill>
                <a:effectLst>
                  <a:outerShdw blurRad="38100" dist="38100" dir="2700000" algn="tl">
                    <a:srgbClr val="000000">
                      <a:alpha val="43137"/>
                    </a:srgbClr>
                  </a:outerShdw>
                </a:effectLst>
              </a:rPr>
              <a:t>force</a:t>
            </a:r>
            <a:r>
              <a:rPr lang="tr-TR" sz="2800" dirty="0" smtClean="0">
                <a:solidFill>
                  <a:schemeClr val="bg1"/>
                </a:solidFill>
                <a:effectLst>
                  <a:outerShdw blurRad="38100" dist="38100" dir="2700000" algn="tl">
                    <a:srgbClr val="000000">
                      <a:alpha val="43137"/>
                    </a:srgbClr>
                  </a:outerShdw>
                </a:effectLst>
              </a:rPr>
              <a:t> in </a:t>
            </a:r>
            <a:r>
              <a:rPr lang="tr-TR" sz="2800" dirty="0" err="1" smtClean="0">
                <a:solidFill>
                  <a:schemeClr val="bg1"/>
                </a:solidFill>
                <a:effectLst>
                  <a:outerShdw blurRad="38100" dist="38100" dir="2700000" algn="tl">
                    <a:srgbClr val="000000">
                      <a:alpha val="43137"/>
                    </a:srgbClr>
                  </a:outerShdw>
                </a:effectLst>
              </a:rPr>
              <a:t>the</a:t>
            </a:r>
            <a:r>
              <a:rPr lang="tr-TR" sz="2800" dirty="0" smtClean="0">
                <a:solidFill>
                  <a:schemeClr val="bg1"/>
                </a:solidFill>
                <a:effectLst>
                  <a:outerShdw blurRad="38100" dist="38100" dir="2700000" algn="tl">
                    <a:srgbClr val="000000">
                      <a:alpha val="43137"/>
                    </a:srgbClr>
                  </a:outerShdw>
                </a:effectLst>
              </a:rPr>
              <a:t> </a:t>
            </a:r>
            <a:r>
              <a:rPr lang="tr-TR" sz="2800" dirty="0" err="1" smtClean="0">
                <a:solidFill>
                  <a:schemeClr val="bg1"/>
                </a:solidFill>
                <a:effectLst>
                  <a:outerShdw blurRad="38100" dist="38100" dir="2700000" algn="tl">
                    <a:srgbClr val="000000">
                      <a:alpha val="43137"/>
                    </a:srgbClr>
                  </a:outerShdw>
                </a:effectLst>
              </a:rPr>
              <a:t>Northern</a:t>
            </a:r>
            <a:r>
              <a:rPr lang="tr-TR" sz="2800" dirty="0" smtClean="0">
                <a:solidFill>
                  <a:schemeClr val="bg1"/>
                </a:solidFill>
                <a:effectLst>
                  <a:outerShdw blurRad="38100" dist="38100" dir="2700000" algn="tl">
                    <a:srgbClr val="000000">
                      <a:alpha val="43137"/>
                    </a:srgbClr>
                  </a:outerShdw>
                </a:effectLst>
              </a:rPr>
              <a:t> </a:t>
            </a:r>
            <a:r>
              <a:rPr lang="tr-TR" sz="2800" dirty="0" err="1" smtClean="0">
                <a:solidFill>
                  <a:schemeClr val="bg1"/>
                </a:solidFill>
                <a:effectLst>
                  <a:outerShdw blurRad="38100" dist="38100" dir="2700000" algn="tl">
                    <a:srgbClr val="000000">
                      <a:alpha val="43137"/>
                    </a:srgbClr>
                  </a:outerShdw>
                </a:effectLst>
              </a:rPr>
              <a:t>part</a:t>
            </a:r>
            <a:r>
              <a:rPr lang="tr-TR" sz="2800" dirty="0" smtClean="0">
                <a:solidFill>
                  <a:schemeClr val="bg1"/>
                </a:solidFill>
                <a:effectLst>
                  <a:outerShdw blurRad="38100" dist="38100" dir="2700000" algn="tl">
                    <a:srgbClr val="000000">
                      <a:alpha val="43137"/>
                    </a:srgbClr>
                  </a:outerShdw>
                </a:effectLst>
              </a:rPr>
              <a:t>.</a:t>
            </a:r>
            <a:endParaRPr lang="tr-TR"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6766"/>
            <a:ext cx="8229600" cy="4162474"/>
          </a:xfrm>
        </p:spPr>
        <p:txBody>
          <a:bodyPr>
            <a:normAutofit/>
          </a:bodyPr>
          <a:lstStyle/>
          <a:p>
            <a:r>
              <a:rPr lang="tr-TR" dirty="0" err="1" smtClean="0"/>
              <a:t>Thank</a:t>
            </a:r>
            <a:r>
              <a:rPr lang="tr-TR" dirty="0" smtClean="0"/>
              <a:t> </a:t>
            </a:r>
            <a:r>
              <a:rPr lang="tr-TR" dirty="0" err="1" smtClean="0"/>
              <a:t>you</a:t>
            </a:r>
            <a:r>
              <a:rPr lang="tr-TR" dirty="0" smtClean="0"/>
              <a:t>!</a:t>
            </a:r>
            <a:br>
              <a:rPr lang="tr-TR" dirty="0" smtClean="0"/>
            </a:br>
            <a:r>
              <a:rPr lang="tr-TR" dirty="0" smtClean="0"/>
              <a:t/>
            </a:r>
            <a:br>
              <a:rPr lang="tr-TR" dirty="0" smtClean="0"/>
            </a:br>
            <a:r>
              <a:rPr lang="tr-TR" dirty="0" err="1" smtClean="0"/>
              <a:t>Questions</a:t>
            </a:r>
            <a:r>
              <a:rPr lang="tr-TR" dirty="0" smtClean="0"/>
              <a:t>?</a:t>
            </a:r>
            <a:br>
              <a:rPr lang="tr-TR" dirty="0" smtClean="0"/>
            </a:b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30622"/>
            <a:ext cx="8229600" cy="922114"/>
          </a:xfrm>
        </p:spPr>
        <p:txBody>
          <a:bodyPr/>
          <a:lstStyle/>
          <a:p>
            <a:r>
              <a:rPr lang="en-US" noProof="0" smtClean="0"/>
              <a:t>1954</a:t>
            </a:r>
            <a:endParaRPr lang="en-US" noProof="0"/>
          </a:p>
        </p:txBody>
      </p:sp>
      <p:pic>
        <p:nvPicPr>
          <p:cNvPr id="1026" name="Picture 2" descr="http://www.gurmekibris.com/wp-content/uploads/2014/11/girne-1954.jpg"/>
          <p:cNvPicPr>
            <a:picLocks noChangeAspect="1" noChangeArrowheads="1"/>
          </p:cNvPicPr>
          <p:nvPr/>
        </p:nvPicPr>
        <p:blipFill>
          <a:blip r:embed="rId3" cstate="screen"/>
          <a:srcRect/>
          <a:stretch>
            <a:fillRect/>
          </a:stretch>
        </p:blipFill>
        <p:spPr bwMode="auto">
          <a:xfrm>
            <a:off x="291732" y="908720"/>
            <a:ext cx="8528740" cy="57606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4624"/>
            <a:ext cx="8229600" cy="1143000"/>
          </a:xfrm>
        </p:spPr>
        <p:txBody>
          <a:bodyPr/>
          <a:lstStyle/>
          <a:p>
            <a:r>
              <a:rPr lang="en-US" noProof="0" smtClean="0"/>
              <a:t>2016</a:t>
            </a:r>
            <a:endParaRPr lang="en-US" noProof="0"/>
          </a:p>
        </p:txBody>
      </p:sp>
      <p:pic>
        <p:nvPicPr>
          <p:cNvPr id="1026" name="Picture 2" descr="C:\Users\samsung\Desktop\girne.jpg"/>
          <p:cNvPicPr>
            <a:picLocks noChangeAspect="1" noChangeArrowheads="1"/>
          </p:cNvPicPr>
          <p:nvPr/>
        </p:nvPicPr>
        <p:blipFill>
          <a:blip r:embed="rId3" cstate="screen"/>
          <a:srcRect/>
          <a:stretch>
            <a:fillRect/>
          </a:stretch>
        </p:blipFill>
        <p:spPr bwMode="auto">
          <a:xfrm>
            <a:off x="323528" y="908720"/>
            <a:ext cx="8457568" cy="57606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noProof="0" smtClean="0"/>
              <a:t>Environmental Legislation in N.Cyprus</a:t>
            </a:r>
            <a:endParaRPr lang="en-US" noProof="0"/>
          </a:p>
        </p:txBody>
      </p:sp>
      <p:sp>
        <p:nvSpPr>
          <p:cNvPr id="3" name="2 İçerik Yer Tutucusu"/>
          <p:cNvSpPr>
            <a:spLocks noGrp="1"/>
          </p:cNvSpPr>
          <p:nvPr>
            <p:ph idx="1"/>
          </p:nvPr>
        </p:nvSpPr>
        <p:spPr/>
        <p:txBody>
          <a:bodyPr>
            <a:normAutofit fontScale="85000" lnSpcReduction="10000"/>
          </a:bodyPr>
          <a:lstStyle/>
          <a:p>
            <a:pPr marL="0" indent="0">
              <a:buNone/>
            </a:pPr>
            <a:r>
              <a:rPr lang="en-US" noProof="0" smtClean="0"/>
              <a:t>Over 50 laws related with environmental management and protection. 4 major laws are directly related with environmental protection. These are;</a:t>
            </a:r>
          </a:p>
          <a:p>
            <a:r>
              <a:rPr lang="en-US" noProof="0" smtClean="0"/>
              <a:t>Environment Law 18/2012; aligned with EU acquis</a:t>
            </a:r>
          </a:p>
          <a:p>
            <a:r>
              <a:rPr lang="en-US" noProof="0" smtClean="0"/>
              <a:t>Law on development and zoning 55/89; Orders preparation of a national development plan and individual development plans for cities. </a:t>
            </a:r>
          </a:p>
          <a:p>
            <a:r>
              <a:rPr lang="en-US" noProof="0" smtClean="0"/>
              <a:t>Municipalities law 51/95</a:t>
            </a:r>
          </a:p>
          <a:p>
            <a:r>
              <a:rPr lang="en-US" noProof="0" smtClean="0"/>
              <a:t>Law on establishment, responsibilities and operations of Environmental Protection Department.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noProof="0" smtClean="0"/>
              <a:t>Main environmental issues</a:t>
            </a:r>
            <a:endParaRPr lang="en-US" noProof="0"/>
          </a:p>
        </p:txBody>
      </p:sp>
      <p:sp>
        <p:nvSpPr>
          <p:cNvPr id="3" name="2 İçerik Yer Tutucusu"/>
          <p:cNvSpPr>
            <a:spLocks noGrp="1"/>
          </p:cNvSpPr>
          <p:nvPr>
            <p:ph idx="1"/>
          </p:nvPr>
        </p:nvSpPr>
        <p:spPr/>
        <p:txBody>
          <a:bodyPr>
            <a:normAutofit fontScale="92500" lnSpcReduction="20000"/>
          </a:bodyPr>
          <a:lstStyle/>
          <a:p>
            <a:r>
              <a:rPr lang="en-US" noProof="0" smtClean="0"/>
              <a:t>Water resources management</a:t>
            </a:r>
          </a:p>
          <a:p>
            <a:r>
              <a:rPr lang="en-US" noProof="0" smtClean="0"/>
              <a:t>Urban water supply, wastewater collection, treatment and reuse</a:t>
            </a:r>
          </a:p>
          <a:p>
            <a:r>
              <a:rPr lang="en-US" noProof="0" smtClean="0"/>
              <a:t>Solid waste management</a:t>
            </a:r>
          </a:p>
          <a:p>
            <a:r>
              <a:rPr lang="en-US" noProof="0" smtClean="0"/>
              <a:t>Air quality management</a:t>
            </a:r>
          </a:p>
          <a:p>
            <a:r>
              <a:rPr lang="en-US" noProof="0" smtClean="0"/>
              <a:t>Climate change</a:t>
            </a:r>
          </a:p>
          <a:p>
            <a:r>
              <a:rPr lang="en-US" noProof="0" smtClean="0"/>
              <a:t>Emissions control, environmental permitting,  industrial pollution, noise, impact assessment</a:t>
            </a:r>
          </a:p>
          <a:p>
            <a:r>
              <a:rPr lang="en-US" noProof="0" smtClean="0"/>
              <a:t>Development planning, protection of cultural heritage, nature and biological diversity</a:t>
            </a:r>
          </a:p>
          <a:p>
            <a:endParaRPr lang="en-US" noProof="0" smtClean="0"/>
          </a:p>
          <a:p>
            <a:endParaRPr lang="en-US" noProof="0" smtClean="0"/>
          </a:p>
          <a:p>
            <a:endParaRPr lang="en-US" noProof="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gikey\Desktop\13124709_10154104435598350_4936410973758758531_n.jpg"/>
          <p:cNvPicPr>
            <a:picLocks noChangeAspect="1" noChangeArrowheads="1"/>
          </p:cNvPicPr>
          <p:nvPr/>
        </p:nvPicPr>
        <p:blipFill>
          <a:blip r:embed="rId3" cstate="print">
            <a:lum bright="-20000"/>
          </a:blip>
          <a:srcRect/>
          <a:stretch>
            <a:fillRect/>
          </a:stretch>
        </p:blipFill>
        <p:spPr bwMode="auto">
          <a:xfrm>
            <a:off x="323528" y="332656"/>
            <a:ext cx="8280920" cy="6210690"/>
          </a:xfrm>
          <a:prstGeom prst="rect">
            <a:avLst/>
          </a:prstGeom>
          <a:noFill/>
        </p:spPr>
      </p:pic>
      <p:sp>
        <p:nvSpPr>
          <p:cNvPr id="2" name="1 Başlık"/>
          <p:cNvSpPr>
            <a:spLocks noGrp="1"/>
          </p:cNvSpPr>
          <p:nvPr>
            <p:ph type="title"/>
          </p:nvPr>
        </p:nvSpPr>
        <p:spPr/>
        <p:txBody>
          <a:bodyPr>
            <a:normAutofit/>
          </a:bodyPr>
          <a:lstStyle/>
          <a:p>
            <a:r>
              <a:rPr lang="en-US" noProof="0" smtClean="0">
                <a:solidFill>
                  <a:schemeClr val="bg1"/>
                </a:solidFill>
              </a:rPr>
              <a:t>Water resources management</a:t>
            </a:r>
            <a:endParaRPr lang="en-US" noProof="0">
              <a:solidFill>
                <a:schemeClr val="bg1"/>
              </a:solidFill>
            </a:endParaRPr>
          </a:p>
        </p:txBody>
      </p:sp>
      <p:sp>
        <p:nvSpPr>
          <p:cNvPr id="3" name="2 İçerik Yer Tutucusu"/>
          <p:cNvSpPr>
            <a:spLocks noGrp="1"/>
          </p:cNvSpPr>
          <p:nvPr>
            <p:ph idx="1"/>
          </p:nvPr>
        </p:nvSpPr>
        <p:spPr/>
        <p:txBody>
          <a:bodyPr>
            <a:normAutofit fontScale="92500" lnSpcReduction="20000"/>
          </a:bodyPr>
          <a:lstStyle/>
          <a:p>
            <a:r>
              <a:rPr lang="en-US" noProof="0" smtClean="0">
                <a:solidFill>
                  <a:schemeClr val="bg1"/>
                </a:solidFill>
              </a:rPr>
              <a:t>Groundwaters depleting, but we still depend on them</a:t>
            </a:r>
          </a:p>
          <a:p>
            <a:r>
              <a:rPr lang="en-US" noProof="0" smtClean="0">
                <a:solidFill>
                  <a:schemeClr val="bg1"/>
                </a:solidFill>
              </a:rPr>
              <a:t>No / very limited surface water, all are exploited and evaporates</a:t>
            </a:r>
          </a:p>
          <a:p>
            <a:r>
              <a:rPr lang="en-US" noProof="0" smtClean="0">
                <a:solidFill>
                  <a:schemeClr val="bg1"/>
                </a:solidFill>
              </a:rPr>
              <a:t>Demand is higher than resources: Water budget deificit is around 30-35 mil.m3 per year.</a:t>
            </a:r>
          </a:p>
          <a:p>
            <a:r>
              <a:rPr lang="en-US" noProof="0" smtClean="0">
                <a:solidFill>
                  <a:schemeClr val="bg1"/>
                </a:solidFill>
              </a:rPr>
              <a:t>Limited desalination for urban supply; 2 major plants in Mağusa and İskele. Many smaller individual units for hotels and universities.</a:t>
            </a:r>
          </a:p>
          <a:p>
            <a:r>
              <a:rPr lang="en-US" noProof="0" smtClean="0">
                <a:solidFill>
                  <a:schemeClr val="bg1"/>
                </a:solidFill>
              </a:rPr>
              <a:t>Importing water from another country – Turkey, 75 mil.m3 per year.</a:t>
            </a:r>
            <a:endParaRPr lang="en-US" noProof="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5257"/>
          <a:stretch>
            <a:fillRect/>
          </a:stretch>
        </p:blipFill>
        <p:spPr bwMode="auto">
          <a:xfrm>
            <a:off x="107504" y="836713"/>
            <a:ext cx="8784976" cy="5688631"/>
          </a:xfrm>
          <a:prstGeom prst="rect">
            <a:avLst/>
          </a:prstGeom>
          <a:noFill/>
          <a:ln w="9525">
            <a:noFill/>
            <a:miter lim="800000"/>
            <a:headEnd/>
            <a:tailEnd/>
          </a:ln>
        </p:spPr>
      </p:pic>
      <p:sp>
        <p:nvSpPr>
          <p:cNvPr id="5" name="1 Başlık"/>
          <p:cNvSpPr>
            <a:spLocks noGrp="1"/>
          </p:cNvSpPr>
          <p:nvPr>
            <p:ph type="title"/>
          </p:nvPr>
        </p:nvSpPr>
        <p:spPr>
          <a:xfrm>
            <a:off x="446856" y="53752"/>
            <a:ext cx="8229600" cy="1070992"/>
          </a:xfrm>
        </p:spPr>
        <p:txBody>
          <a:bodyPr>
            <a:normAutofit fontScale="90000"/>
          </a:bodyPr>
          <a:lstStyle/>
          <a:p>
            <a:r>
              <a:rPr lang="en-US" noProof="0" smtClean="0"/>
              <a:t>Water supply from Anamur / Turkey</a:t>
            </a:r>
            <a:endParaRPr lang="en-US" noProof="0"/>
          </a:p>
        </p:txBody>
      </p:sp>
      <p:sp>
        <p:nvSpPr>
          <p:cNvPr id="6" name="5 Yuvarlatılmış Dikdörtgen"/>
          <p:cNvSpPr/>
          <p:nvPr/>
        </p:nvSpPr>
        <p:spPr>
          <a:xfrm>
            <a:off x="8388424" y="6021288"/>
            <a:ext cx="648072"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35496" y="941239"/>
            <a:ext cx="3995936" cy="615553"/>
          </a:xfrm>
          <a:prstGeom prst="rect">
            <a:avLst/>
          </a:prstGeom>
          <a:solidFill>
            <a:schemeClr val="bg1"/>
          </a:solidFill>
        </p:spPr>
        <p:txBody>
          <a:bodyPr wrap="square" rtlCol="0">
            <a:spAutoFit/>
          </a:bodyPr>
          <a:lstStyle/>
          <a:p>
            <a:pPr algn="r"/>
            <a:r>
              <a:rPr lang="tr-TR" sz="3400" b="1" dirty="0" smtClean="0"/>
              <a:t>Total </a:t>
            </a:r>
            <a:r>
              <a:rPr lang="tr-TR" sz="3400" b="1" dirty="0" err="1" smtClean="0"/>
              <a:t>length</a:t>
            </a:r>
            <a:endParaRPr lang="tr-TR" sz="3400" b="1" dirty="0"/>
          </a:p>
        </p:txBody>
      </p:sp>
      <p:sp>
        <p:nvSpPr>
          <p:cNvPr id="8" name="7 Metin kutusu"/>
          <p:cNvSpPr txBox="1"/>
          <p:nvPr/>
        </p:nvSpPr>
        <p:spPr>
          <a:xfrm>
            <a:off x="187896" y="6021288"/>
            <a:ext cx="3995936" cy="461665"/>
          </a:xfrm>
          <a:prstGeom prst="rect">
            <a:avLst/>
          </a:prstGeom>
          <a:solidFill>
            <a:schemeClr val="bg1"/>
          </a:solidFill>
        </p:spPr>
        <p:txBody>
          <a:bodyPr wrap="square" rtlCol="0">
            <a:spAutoFit/>
          </a:bodyPr>
          <a:lstStyle/>
          <a:p>
            <a:pPr algn="r"/>
            <a:r>
              <a:rPr lang="tr-TR" sz="2400" b="1" dirty="0" err="1" smtClean="0"/>
              <a:t>Funded</a:t>
            </a:r>
            <a:r>
              <a:rPr lang="tr-TR" sz="2400" b="1" dirty="0" smtClean="0"/>
              <a:t> </a:t>
            </a:r>
            <a:r>
              <a:rPr lang="tr-TR" sz="2400" b="1" dirty="0" err="1" smtClean="0"/>
              <a:t>by</a:t>
            </a:r>
            <a:r>
              <a:rPr lang="tr-TR" sz="2400" b="1" dirty="0" smtClean="0"/>
              <a:t> </a:t>
            </a:r>
            <a:r>
              <a:rPr lang="tr-TR" sz="2400" b="1" dirty="0" err="1" smtClean="0"/>
              <a:t>Republic</a:t>
            </a:r>
            <a:r>
              <a:rPr lang="tr-TR" sz="2400" b="1" dirty="0" smtClean="0"/>
              <a:t> of </a:t>
            </a:r>
            <a:r>
              <a:rPr lang="tr-TR" sz="2400" b="1" dirty="0" err="1" smtClean="0"/>
              <a:t>Turkey</a:t>
            </a:r>
            <a:endParaRPr lang="tr-TR"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noProof="0" smtClean="0"/>
              <a:t>Urban water supply, wastewater collection, treatment and reuse</a:t>
            </a:r>
            <a:endParaRPr lang="en-US" noProof="0"/>
          </a:p>
        </p:txBody>
      </p:sp>
      <p:sp>
        <p:nvSpPr>
          <p:cNvPr id="3" name="2 İçerik Yer Tutucusu"/>
          <p:cNvSpPr>
            <a:spLocks noGrp="1"/>
          </p:cNvSpPr>
          <p:nvPr>
            <p:ph idx="1"/>
          </p:nvPr>
        </p:nvSpPr>
        <p:spPr>
          <a:xfrm>
            <a:off x="251520" y="1484784"/>
            <a:ext cx="8640960" cy="4896544"/>
          </a:xfrm>
        </p:spPr>
        <p:txBody>
          <a:bodyPr>
            <a:noAutofit/>
          </a:bodyPr>
          <a:lstStyle/>
          <a:p>
            <a:r>
              <a:rPr lang="en-US" sz="2200" noProof="0" smtClean="0"/>
              <a:t>Drinking water supplied by the central goverment (waterworks department) to municipalities. Urban water supply implemented by 28 municipalities (also responsible for waste collection and disposal). Too many, too disintegrated!</a:t>
            </a:r>
          </a:p>
          <a:p>
            <a:r>
              <a:rPr lang="en-US" sz="2200" noProof="0" smtClean="0"/>
              <a:t>5 major municipalities are served by urban wastewater collection and treatment systems; Lefkoşa, Girne, Gönyeli, Güzelyurt, Mağusa. 23 municipalities are obliged to build collection and treatment systems as per the EU legislation (population equivalent over 2000).</a:t>
            </a:r>
          </a:p>
          <a:p>
            <a:r>
              <a:rPr lang="en-US" sz="2200" noProof="0" smtClean="0"/>
              <a:t>No reuse of treated wastewater available at the moment.  Yet, effluent from 3 plants comply with irrigation water standards.</a:t>
            </a:r>
          </a:p>
          <a:p>
            <a:r>
              <a:rPr lang="en-US" sz="2200" noProof="0" smtClean="0"/>
              <a:t>Many individual waste water treatment plants at universities, hotels, private residential areas. EPD has not enough personnel to investigate all. Many operate without permits (effluent quality, reuse conditions are not monitored)</a:t>
            </a:r>
            <a:endParaRPr lang="en-US" sz="2200" noProof="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3183</Words>
  <Application>Microsoft Office PowerPoint</Application>
  <PresentationFormat>Ekran Gösterisi (4:3)</PresentationFormat>
  <Paragraphs>171</Paragraphs>
  <Slides>20</Slides>
  <Notes>20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CHAMBER OF ENVIRONMENTAL ENGINEERS UNION OF TURKISH CYPRIOT ENGINEERS AND ARCHITECTS Environmental issues in Northern Cyprus by Doğuç Veysioğlu, Secretary of Chamber, MSc. EnvE.</vt:lpstr>
      <vt:lpstr>Slayt 2</vt:lpstr>
      <vt:lpstr>1954</vt:lpstr>
      <vt:lpstr>2016</vt:lpstr>
      <vt:lpstr>Environmental Legislation in N.Cyprus</vt:lpstr>
      <vt:lpstr>Main environmental issues</vt:lpstr>
      <vt:lpstr>Water resources management</vt:lpstr>
      <vt:lpstr>Water supply from Anamur / Turkey</vt:lpstr>
      <vt:lpstr>Urban water supply, wastewater collection, treatment and reuse</vt:lpstr>
      <vt:lpstr>Slayt 10</vt:lpstr>
      <vt:lpstr>Solid waste management</vt:lpstr>
      <vt:lpstr>Slayt 12</vt:lpstr>
      <vt:lpstr>Dikmen Dump: Before &amp; After Rehabilitation</vt:lpstr>
      <vt:lpstr>Güngör Landfill</vt:lpstr>
      <vt:lpstr>Air quality &amp; climate change</vt:lpstr>
      <vt:lpstr>Industrial emissions and environmental permitting</vt:lpstr>
      <vt:lpstr>Slayt 17</vt:lpstr>
      <vt:lpstr>Horizontal issues; development planning, protection of cultural heritage, nature and biological diversity</vt:lpstr>
      <vt:lpstr>Nuclear power plant in Akkuyu, Mersin</vt:lpstr>
      <vt:lpstr>Thank you!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OF ENVIRONMENTAL ENGINEERS UNION OF TURKISH CYPRIOT ENGINEERS AND ARCHITECTS  ENVRIRONMENT OF CYPRUS</dc:title>
  <dc:creator>veysioğlu</dc:creator>
  <cp:lastModifiedBy>Doguc Veysioglu</cp:lastModifiedBy>
  <cp:revision>200</cp:revision>
  <dcterms:created xsi:type="dcterms:W3CDTF">2016-05-06T14:35:29Z</dcterms:created>
  <dcterms:modified xsi:type="dcterms:W3CDTF">2016-05-16T08:07:21Z</dcterms:modified>
</cp:coreProperties>
</file>